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EB Garamond SemiBold"/>
      <p:regular r:id="rId31"/>
      <p:bold r:id="rId32"/>
      <p:italic r:id="rId33"/>
      <p:boldItalic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Courier Prim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urierPrime-bold.fntdata"/><Relationship Id="rId47" Type="http://schemas.openxmlformats.org/officeDocument/2006/relationships/font" Target="fonts/CourierPrime-regular.fntdata"/><Relationship Id="rId49" Type="http://schemas.openxmlformats.org/officeDocument/2006/relationships/font" Target="fonts/CourierPrim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SemiBold-regular.fntdata"/><Relationship Id="rId30" Type="http://schemas.openxmlformats.org/officeDocument/2006/relationships/slide" Target="slides/slide25.xml"/><Relationship Id="rId33" Type="http://schemas.openxmlformats.org/officeDocument/2006/relationships/font" Target="fonts/EBGaramondSemiBold-italic.fntdata"/><Relationship Id="rId32" Type="http://schemas.openxmlformats.org/officeDocument/2006/relationships/font" Target="fonts/EBGaramondSemiBold-bold.fntdata"/><Relationship Id="rId35" Type="http://schemas.openxmlformats.org/officeDocument/2006/relationships/font" Target="fonts/EBGaramond-regular.fntdata"/><Relationship Id="rId34" Type="http://schemas.openxmlformats.org/officeDocument/2006/relationships/font" Target="fonts/EBGaramondSemiBold-boldItalic.fntdata"/><Relationship Id="rId37" Type="http://schemas.openxmlformats.org/officeDocument/2006/relationships/font" Target="fonts/EBGaramond-italic.fntdata"/><Relationship Id="rId36" Type="http://schemas.openxmlformats.org/officeDocument/2006/relationships/font" Target="fonts/EBGaramond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EBGaramon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ourierPrim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1ddd405053d_7_3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1ddd405053d_7_3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1ed5fa8859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1ed5fa885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g1ed5fa8859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" name="Google Shape;3238;g1ed5fa8859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2a7df462f49_1_3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Google Shape;3247;g2a7df462f49_1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1ed5fa8859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1ed5fa8859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1ed5fa8859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1ed5fa8859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28e67094a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28e67094a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28e67094a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28e67094a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2a7df462f4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2a7df462f4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2a7df462f49_1_3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2a7df462f49_1_3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1ed5fa8859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Google Shape;3304;g1ed5fa8859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ddd956755c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ddd956755c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ed5fa8859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ed5fa885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1ed5fa885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1ed5fa885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214b6d29a8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214b6d29a8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1ed5fa8859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1ed5fa8859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2a7df462f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2a7df462f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214b6d29a8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214b6d29a8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214d6a6803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214d6a6803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2553e0d6b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2553e0d6b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1ddd405053d_7_3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1ddd405053d_7_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2159cadf3f6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Google Shape;3190;g2159cadf3f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1ed5fa885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1ed5fa885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1ed5fa8859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1ed5fa8859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g1ed5fa8859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" name="Google Shape;3223;g1ed5fa8859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www.harvardanalytics.org/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hyperlink" Target="https://www.harvardanalytics.org/" TargetMode="External"/><Relationship Id="rId5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Light)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45" name="Google Shape;4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2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Light)">
  <p:cSld name="CUSTOM_8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1"/>
          <p:cNvSpPr txBox="1"/>
          <p:nvPr/>
        </p:nvSpPr>
        <p:spPr>
          <a:xfrm>
            <a:off x="2951700" y="34842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B Garamond SemiBold"/>
                <a:ea typeface="EB Garamond SemiBold"/>
                <a:cs typeface="EB Garamond SemiBold"/>
                <a:sym typeface="EB Garamond SemiBold"/>
              </a:rPr>
              <a:t>Presentation Agenda</a:t>
            </a:r>
            <a:endParaRPr sz="2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23" name="Google Shape;123;p11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27" name="Google Shape;127;p11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1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1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sz="5000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Dark)">
  <p:cSld name="CUSTOM_8_1">
    <p:bg>
      <p:bgPr>
        <a:solidFill>
          <a:schemeClr val="accent4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2951700" y="34067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Presentation Agenda</a:t>
            </a:r>
            <a:endParaRPr sz="28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140" name="Google Shape;140;p12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2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2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12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3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3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b="0"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 I)">
  <p:cSld name="SECTION_HEADER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4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 II)">
  <p:cSld name="SECTION_HEADER_2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5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Light) 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9" name="Google Shape;169;p16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" name="Google Shape;170;p16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6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16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6"/>
          <p:cNvSpPr txBox="1"/>
          <p:nvPr>
            <p:ph idx="5" type="subTitle"/>
          </p:nvPr>
        </p:nvSpPr>
        <p:spPr>
          <a:xfrm>
            <a:off x="59154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16"/>
          <p:cNvSpPr txBox="1"/>
          <p:nvPr>
            <p:ph idx="6" type="subTitle"/>
          </p:nvPr>
        </p:nvSpPr>
        <p:spPr>
          <a:xfrm>
            <a:off x="59154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6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16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7" name="Google Shape;177;p16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16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9" name="Google Shape;179;p16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16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1" name="Google Shape;181;p16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16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3" name="Google Shape;183;p16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4" name="Google Shape;184;p16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16"/>
          <p:cNvSpPr/>
          <p:nvPr>
            <p:ph idx="20" type="pic"/>
          </p:nvPr>
        </p:nvSpPr>
        <p:spPr>
          <a:xfrm>
            <a:off x="61284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16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16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16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16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90" name="Google Shape;190;p16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191" name="Google Shape;191;p16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Dark)">
  <p:cSld name="CUSTOM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E3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sz="2400">
              <a:solidFill>
                <a:srgbClr val="E6E3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98" name="Google Shape;198;p17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5" type="subTitle"/>
          </p:nvPr>
        </p:nvSpPr>
        <p:spPr>
          <a:xfrm>
            <a:off x="5839250" y="21904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6" type="subTitle"/>
          </p:nvPr>
        </p:nvSpPr>
        <p:spPr>
          <a:xfrm>
            <a:off x="5839250" y="24316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6" name="Google Shape;206;p17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17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212" name="Google Shape;212;p17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3" name="Google Shape;213;p17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7"/>
          <p:cNvSpPr/>
          <p:nvPr>
            <p:ph idx="20" type="pic"/>
          </p:nvPr>
        </p:nvSpPr>
        <p:spPr>
          <a:xfrm>
            <a:off x="60522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5" name="Google Shape;215;p17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17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17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8" name="Google Shape;218;p17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19" name="Google Shape;2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1" name="Google Shape;221;p17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22" name="Google Shape;222;p17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Light)">
  <p:cSld name="CUSTOM_9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29" name="Google Shape;229;p18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18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18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18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3" name="Google Shape;233;p18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18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5" name="Google Shape;235;p18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18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8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8" name="Google Shape;238;p18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8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18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p18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2" name="Google Shape;242;p18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18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44" name="Google Shape;244;p18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45" name="Google Shape;245;p18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18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1" name="Google Shape;251;p18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2" name="Google Shape;252;p18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18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4" name="Google Shape;254;p18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18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18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7" name="Google Shape;257;p18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Dark)">
  <p:cSld name="CUSTOM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E3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sz="2400">
              <a:solidFill>
                <a:srgbClr val="E6E3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1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19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264" name="Google Shape;264;p19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19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1" name="Google Shape;271;p19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9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3" name="Google Shape;273;p19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9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5" name="Google Shape;275;p19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9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7" name="Google Shape;277;p19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19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19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0" name="Google Shape;280;p19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1" name="Google Shape;281;p19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2" name="Google Shape;282;p19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19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" name="Google Shape;284;p19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9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19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" name="Google Shape;287;p19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19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9" name="Google Shape;289;p19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19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Light)">
  <p:cSld name="SECTION_HEADER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 txBox="1"/>
          <p:nvPr>
            <p:ph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95" name="Google Shape;2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 txBox="1"/>
          <p:nvPr>
            <p:ph idx="2"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8" name="Google Shape;298;p20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299" name="Google Shape;299;p20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0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20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20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20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8" name="Google Shape;308;p20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09" name="Google Shape;309;p20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10" name="Google Shape;310;p20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12" name="Google Shape;312;p20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14" name="Google Shape;314;p20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15" name="Google Shape;315;p20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4B4A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17" name="Google Shape;317;p20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Light)">
  <p:cSld name="TITLE_1_2_2">
    <p:bg>
      <p:bgPr>
        <a:gradFill>
          <a:gsLst>
            <a:gs pos="0">
              <a:srgbClr val="FFFFFF"/>
            </a:gs>
            <a:gs pos="100000">
              <a:srgbClr val="E6E3EF"/>
            </a:gs>
          </a:gsLst>
          <a:lin ang="5400012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3" name="Google Shape;5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3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Light) 2">
  <p:cSld name="SECTION_HEADER_1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1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4" name="Google Shape;324;p21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25" name="Google Shape;325;p21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326" name="Google Shape;326;p21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327" name="Google Shape;327;p21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28" name="Google Shape;328;p21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29" name="Google Shape;329;p21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30" name="Google Shape;330;p21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331" name="Google Shape;331;p21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32" name="Google Shape;332;p21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21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36" name="Google Shape;336;p21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37" name="Google Shape;337;p21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38" name="Google Shape;338;p21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Dark)">
  <p:cSld name="SECTION_HEADER_1_1">
    <p:bg>
      <p:bgPr>
        <a:solidFill>
          <a:srgbClr val="312E3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B Garamond SemiBold"/>
              <a:buNone/>
              <a:defRPr b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5" name="Google Shape;345;p22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2"/>
          <p:cNvSpPr txBox="1"/>
          <p:nvPr>
            <p:ph idx="2"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47" name="Google Shape;347;p22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348" name="Google Shape;348;p22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3" name="Google Shape;353;p22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22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22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7" name="Google Shape;357;p22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22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22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22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61" name="Google Shape;361;p22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62" name="Google Shape;362;p22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63" name="Google Shape;363;p22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cxnSp>
        <p:nvCxnSpPr>
          <p:cNvPr id="366" name="Google Shape;366;p2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Dark I)">
  <p:cSld name="SECTION_HEADER_1_3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23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2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2" name="Google Shape;372;p23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73" name="Google Shape;373;p23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grpSp>
        <p:nvGrpSpPr>
          <p:cNvPr id="374" name="Google Shape;374;p23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375" name="Google Shape;375;p23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76" name="Google Shape;376;p23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77" name="Google Shape;377;p23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78" name="Google Shape;378;p23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379" name="Google Shape;379;p23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80" name="Google Shape;380;p23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3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3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3" name="Google Shape;383;p23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84" name="Google Shape;384;p23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385" name="Google Shape;385;p23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86" name="Google Shape;386;p23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387" name="Google Shape;387;p23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88" name="Google Shape;388;p23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Dark II)">
  <p:cSld name="SECTION_HEADER_1_3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24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4" name="Google Shape;394;p24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95" name="Google Shape;395;p24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grpSp>
        <p:nvGrpSpPr>
          <p:cNvPr id="396" name="Google Shape;396;p24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397" name="Google Shape;397;p24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98" name="Google Shape;398;p24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399" name="Google Shape;399;p24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400" name="Google Shape;400;p24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401" name="Google Shape;401;p24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402" name="Google Shape;402;p24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5" name="Google Shape;405;p24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06" name="Google Shape;406;p24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407" name="Google Shape;407;p24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08" name="Google Shape;408;p24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409" name="Google Shape;409;p24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10" name="Google Shape;410;p24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(Light)">
  <p:cSld name="SECTION_HEADER_1_3_1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-19050" y="0"/>
            <a:ext cx="91821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912975" y="3271188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/>
          <p:nvPr/>
        </p:nvSpPr>
        <p:spPr>
          <a:xfrm>
            <a:off x="950788" y="205221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950800" y="83326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 txBox="1"/>
          <p:nvPr>
            <p:ph idx="1" type="body"/>
          </p:nvPr>
        </p:nvSpPr>
        <p:spPr>
          <a:xfrm>
            <a:off x="2533025" y="797850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25"/>
          <p:cNvSpPr txBox="1"/>
          <p:nvPr>
            <p:ph idx="2" type="body"/>
          </p:nvPr>
        </p:nvSpPr>
        <p:spPr>
          <a:xfrm>
            <a:off x="2533025" y="2034513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25"/>
          <p:cNvSpPr txBox="1"/>
          <p:nvPr>
            <p:ph idx="3" type="body"/>
          </p:nvPr>
        </p:nvSpPr>
        <p:spPr>
          <a:xfrm>
            <a:off x="2533025" y="3271188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25"/>
          <p:cNvSpPr txBox="1"/>
          <p:nvPr>
            <p:ph type="title"/>
          </p:nvPr>
        </p:nvSpPr>
        <p:spPr>
          <a:xfrm>
            <a:off x="311700" y="45900"/>
            <a:ext cx="8520600" cy="61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(Dark)">
  <p:cSld name="SECTION_HEADER_1_3_1_1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26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26"/>
          <p:cNvSpPr/>
          <p:nvPr/>
        </p:nvSpPr>
        <p:spPr>
          <a:xfrm>
            <a:off x="912975" y="3271188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950788" y="205221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950800" y="83326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6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9" name="Google Shape;429;p26"/>
          <p:cNvSpPr txBox="1"/>
          <p:nvPr>
            <p:ph idx="1" type="body"/>
          </p:nvPr>
        </p:nvSpPr>
        <p:spPr>
          <a:xfrm>
            <a:off x="2533025" y="797850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26"/>
          <p:cNvSpPr txBox="1"/>
          <p:nvPr>
            <p:ph idx="2" type="body"/>
          </p:nvPr>
        </p:nvSpPr>
        <p:spPr>
          <a:xfrm>
            <a:off x="2533025" y="2034513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26"/>
          <p:cNvSpPr txBox="1"/>
          <p:nvPr>
            <p:ph idx="3" type="body"/>
          </p:nvPr>
        </p:nvSpPr>
        <p:spPr>
          <a:xfrm>
            <a:off x="2533025" y="3271188"/>
            <a:ext cx="569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Alternate (Light)">
  <p:cSld name="SECTION_HEADER_1_3_1_1_1_1_1"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"/>
          <p:cNvSpPr/>
          <p:nvPr/>
        </p:nvSpPr>
        <p:spPr>
          <a:xfrm>
            <a:off x="-19050" y="0"/>
            <a:ext cx="91821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38104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7"/>
          <p:cNvSpPr/>
          <p:nvPr/>
        </p:nvSpPr>
        <p:spPr>
          <a:xfrm>
            <a:off x="67090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859063" y="1171775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6785388" y="1248100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3886788" y="1248100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935388" y="1248113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B Garamond SemiBold"/>
              <a:buNone/>
              <a:defRPr b="0">
                <a:solidFill>
                  <a:schemeClr val="dk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325350" y="2796400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27"/>
          <p:cNvSpPr txBox="1"/>
          <p:nvPr>
            <p:ph idx="2" type="body"/>
          </p:nvPr>
        </p:nvSpPr>
        <p:spPr>
          <a:xfrm>
            <a:off x="3185700" y="2796400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27"/>
          <p:cNvSpPr txBox="1"/>
          <p:nvPr>
            <p:ph idx="3" type="body"/>
          </p:nvPr>
        </p:nvSpPr>
        <p:spPr>
          <a:xfrm>
            <a:off x="6108900" y="2796388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Alternate (Dark)">
  <p:cSld name="SECTION_HEADER_1_3_1_1_1_1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28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28"/>
          <p:cNvSpPr/>
          <p:nvPr/>
        </p:nvSpPr>
        <p:spPr>
          <a:xfrm>
            <a:off x="6785388" y="1248100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8"/>
          <p:cNvSpPr/>
          <p:nvPr/>
        </p:nvSpPr>
        <p:spPr>
          <a:xfrm>
            <a:off x="3886788" y="1248100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8"/>
          <p:cNvSpPr/>
          <p:nvPr/>
        </p:nvSpPr>
        <p:spPr>
          <a:xfrm>
            <a:off x="935388" y="1248113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8"/>
          <p:cNvSpPr/>
          <p:nvPr/>
        </p:nvSpPr>
        <p:spPr>
          <a:xfrm>
            <a:off x="38104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8"/>
          <p:cNvSpPr/>
          <p:nvPr/>
        </p:nvSpPr>
        <p:spPr>
          <a:xfrm>
            <a:off x="859063" y="1171775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8"/>
          <p:cNvSpPr/>
          <p:nvPr/>
        </p:nvSpPr>
        <p:spPr>
          <a:xfrm>
            <a:off x="67090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8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6" name="Google Shape;456;p28"/>
          <p:cNvSpPr txBox="1"/>
          <p:nvPr>
            <p:ph idx="1" type="body"/>
          </p:nvPr>
        </p:nvSpPr>
        <p:spPr>
          <a:xfrm>
            <a:off x="325350" y="2796400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28"/>
          <p:cNvSpPr txBox="1"/>
          <p:nvPr>
            <p:ph idx="2" type="body"/>
          </p:nvPr>
        </p:nvSpPr>
        <p:spPr>
          <a:xfrm>
            <a:off x="3185700" y="2796400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28"/>
          <p:cNvSpPr txBox="1"/>
          <p:nvPr>
            <p:ph idx="3" type="body"/>
          </p:nvPr>
        </p:nvSpPr>
        <p:spPr>
          <a:xfrm>
            <a:off x="6108900" y="2796388"/>
            <a:ext cx="27234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Light)">
  <p:cSld name="SECTION_HEADER_1_3_2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9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461" name="Google Shape;461;p29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29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29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1" name="Google Shape;471;p29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72" name="Google Shape;472;p29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73" name="Google Shape;473;p29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74" name="Google Shape;474;p29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75" name="Google Shape;475;p29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76" name="Google Shape;476;p29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77" name="Google Shape;477;p29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478" name="Google Shape;478;p29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Dark)">
  <p:cSld name="SECTION_HEADER_1_3_2_1_1">
    <p:bg>
      <p:bgPr>
        <a:solidFill>
          <a:schemeClr val="accent4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0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481" name="Google Shape;481;p30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30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3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0" name="Google Shape;490;p30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91" name="Google Shape;491;p30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2" name="Google Shape;492;p30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93" name="Google Shape;493;p30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4" name="Google Shape;494;p30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95" name="Google Shape;495;p30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6" name="Google Shape;496;p30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497" name="Google Shape;497;p30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8" name="Google Shape;498;p30"/>
          <p:cNvCxnSpPr/>
          <p:nvPr/>
        </p:nvCxnSpPr>
        <p:spPr>
          <a:xfrm>
            <a:off x="307225" y="882025"/>
            <a:ext cx="8532900" cy="9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3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">
  <p:cSld name="TITLE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4"/>
          <p:cNvCxnSpPr/>
          <p:nvPr/>
        </p:nvCxnSpPr>
        <p:spPr>
          <a:xfrm flipH="1" rot="10800000">
            <a:off x="76208" y="4647917"/>
            <a:ext cx="8922300" cy="2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4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sz="2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Light)">
  <p:cSld name="SECTION_HEADER_1_3_2_1_2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1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503" name="Google Shape;503;p31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31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1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3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11" name="Google Shape;511;p31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12" name="Google Shape;512;p31"/>
          <p:cNvSpPr txBox="1"/>
          <p:nvPr>
            <p:ph idx="3" type="title"/>
          </p:nvPr>
        </p:nvSpPr>
        <p:spPr>
          <a:xfrm>
            <a:off x="217925" y="1601975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13" name="Google Shape;513;p31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14" name="Google Shape;514;p31"/>
          <p:cNvSpPr txBox="1"/>
          <p:nvPr>
            <p:ph idx="5" type="title"/>
          </p:nvPr>
        </p:nvSpPr>
        <p:spPr>
          <a:xfrm>
            <a:off x="2976750" y="1603750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15" name="Google Shape;515;p31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16" name="Google Shape;516;p31"/>
          <p:cNvSpPr txBox="1"/>
          <p:nvPr>
            <p:ph idx="7" type="title"/>
          </p:nvPr>
        </p:nvSpPr>
        <p:spPr>
          <a:xfrm>
            <a:off x="5826050" y="1603774"/>
            <a:ext cx="2646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Dark)">
  <p:cSld name="SECTION_HEADER_1_3_2_1_2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2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519" name="Google Shape;519;p32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3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6" name="Google Shape;526;p32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7" name="Google Shape;527;p32"/>
          <p:cNvSpPr txBox="1"/>
          <p:nvPr>
            <p:ph idx="3" type="title"/>
          </p:nvPr>
        </p:nvSpPr>
        <p:spPr>
          <a:xfrm>
            <a:off x="217925" y="1603875"/>
            <a:ext cx="2646300" cy="28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8" name="Google Shape;528;p32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9" name="Google Shape;529;p32"/>
          <p:cNvSpPr txBox="1"/>
          <p:nvPr>
            <p:ph idx="5" type="title"/>
          </p:nvPr>
        </p:nvSpPr>
        <p:spPr>
          <a:xfrm>
            <a:off x="2976750" y="1601975"/>
            <a:ext cx="26463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32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1" name="Google Shape;531;p32"/>
          <p:cNvSpPr txBox="1"/>
          <p:nvPr>
            <p:ph idx="7" type="title"/>
          </p:nvPr>
        </p:nvSpPr>
        <p:spPr>
          <a:xfrm>
            <a:off x="5826050" y="1601951"/>
            <a:ext cx="26463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32" name="Google Shape;5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3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Light)">
  <p:cSld name="SECTION_HEADER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39" name="Google Shape;539;p33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40" name="Google Shape;540;p33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541" name="Google Shape;541;p33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542" name="Google Shape;542;p33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3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47" name="Google Shape;547;p33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48" name="Google Shape;548;p33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49" name="Google Shape;549;p33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50" name="Google Shape;550;p33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51" name="Google Shape;551;p33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52" name="Google Shape;552;p33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33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33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7" name="Google Shape;557;p33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33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33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">
  <p:cSld name="SECTION_HEADER_1_2_4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4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562" name="Google Shape;562;p34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0" name="Google Shape;570;p34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74" name="Google Shape;574;p34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75" name="Google Shape;575;p34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76" name="Google Shape;576;p34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77" name="Google Shape;577;p34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78" name="Google Shape;578;p34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79" name="Google Shape;579;p34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0" name="Google Shape;580;p34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581" name="Google Shape;581;p34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2" name="Google Shape;582;p34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"/>
              <a:buFont typeface="Helvetica Neue"/>
              <a:buNone/>
              <a:defRPr b="1" i="1" sz="12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3" name="Google Shape;583;p34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4" name="Google Shape;584;p34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Font typeface="Helvetica Neue"/>
              <a:buNone/>
              <a:defRPr b="1" i="1" sz="1200">
                <a:solidFill>
                  <a:srgbClr val="523F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5" name="Google Shape;585;p34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 sz="1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 1">
  <p:cSld name="SECTION_HEADER_1_2_4_1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5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588" name="Google Shape;588;p35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5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9" name="Google Shape;599;p35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07" name="Google Shape;607;p35"/>
          <p:cNvCxnSpPr/>
          <p:nvPr/>
        </p:nvCxnSpPr>
        <p:spPr>
          <a:xfrm>
            <a:off x="317125" y="891925"/>
            <a:ext cx="851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8" name="Google Shape;6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3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35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elvetica Neue"/>
              <a:buNone/>
              <a:defRPr b="1" i="1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1" name="Google Shape;611;p35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84BCB"/>
              </a:buClr>
              <a:buSzPts val="1200"/>
              <a:buFont typeface="Helvetica Neue"/>
              <a:buNone/>
              <a:defRPr b="1" i="1" sz="1200">
                <a:solidFill>
                  <a:srgbClr val="684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3" name="Google Shape;613;p35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200"/>
              <a:buFont typeface="Helvetica Neue"/>
              <a:buNone/>
              <a:defRPr b="1" i="1" sz="1200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)">
  <p:cSld name="SECTION_HEADER_1_2_3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621" name="Google Shape;621;p36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622" name="Google Shape;622;p3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36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1"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400"/>
              <a:buNone/>
              <a:defRPr i="1" sz="1400">
                <a:solidFill>
                  <a:srgbClr val="37495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29" name="Google Shape;629;p36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i="1"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30" name="Google Shape;630;p36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1400"/>
              <a:buNone/>
              <a:defRPr i="1" sz="1400">
                <a:solidFill>
                  <a:srgbClr val="BAC8D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31" name="Google Shape;631;p36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400"/>
              <a:buNone/>
              <a:defRPr i="1" sz="1400">
                <a:solidFill>
                  <a:srgbClr val="37495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32" name="Google Shape;632;p36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3" name="Google Shape;633;p36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5" name="Google Shape;635;p36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6" name="Google Shape;636;p36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8" name="Google Shape;638;p36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 - Alternate)">
  <p:cSld name="SECTION_HEADER_1_2_3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7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5" name="Google Shape;645;p37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6" name="Google Shape;646;p37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647" name="Google Shape;647;p37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648" name="Google Shape;648;p3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37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54" name="Google Shape;654;p37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55" name="Google Shape;655;p37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57" name="Google Shape;657;p37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58" name="Google Shape;658;p37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9" name="Google Shape;659;p37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60" name="Google Shape;660;p37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62" name="Google Shape;662;p37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3" name="Google Shape;663;p37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64" name="Google Shape;664;p37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5" name="Google Shape;665;p37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Dark)">
  <p:cSld name="SECTION_HEADER_1_2_3_1_1">
    <p:bg>
      <p:bgPr>
        <a:solidFill>
          <a:schemeClr val="accent4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8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0" name="Google Shape;670;p38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1" name="Google Shape;671;p38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672" name="Google Shape;672;p38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673" name="Google Shape;673;p3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38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79" name="Google Shape;679;p38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80" name="Google Shape;680;p38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82" name="Google Shape;682;p38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83" name="Google Shape;683;p38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4" name="Google Shape;684;p38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5" name="Google Shape;685;p38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7" name="Google Shape;687;p38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8" name="Google Shape;688;p38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9" name="Google Shape;689;p38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0" name="Google Shape;690;p38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691" name="Google Shape;6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3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Light)">
  <p:cSld name="SECTION_HEADER_1_2_3_1_2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9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6" name="Google Shape;6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8" name="Google Shape;698;p39"/>
          <p:cNvSpPr txBox="1"/>
          <p:nvPr>
            <p:ph idx="2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9" name="Google Shape;699;p39"/>
          <p:cNvSpPr txBox="1"/>
          <p:nvPr>
            <p:ph idx="3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700" name="Google Shape;700;p39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701" name="Google Shape;701;p3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39"/>
          <p:cNvSpPr txBox="1"/>
          <p:nvPr>
            <p:ph idx="4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07" name="Google Shape;707;p39"/>
          <p:cNvSpPr txBox="1"/>
          <p:nvPr>
            <p:ph idx="5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6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09" name="Google Shape;709;p39"/>
          <p:cNvSpPr txBox="1"/>
          <p:nvPr>
            <p:ph idx="7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10" name="Google Shape;710;p39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12" name="Google Shape;712;p39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Dark)">
  <p:cSld name="SECTION_HEADER_1_2_3_1_2_1">
    <p:bg>
      <p:bgPr>
        <a:solidFill>
          <a:schemeClr val="accent4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8" name="Google Shape;71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20" name="Google Shape;720;p40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721" name="Google Shape;721;p4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40"/>
          <p:cNvSpPr txBox="1"/>
          <p:nvPr>
            <p:ph idx="2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27" name="Google Shape;727;p40"/>
          <p:cNvSpPr txBox="1"/>
          <p:nvPr>
            <p:ph idx="3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28" name="Google Shape;728;p40"/>
          <p:cNvSpPr txBox="1"/>
          <p:nvPr>
            <p:ph idx="4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29" name="Google Shape;729;p40"/>
          <p:cNvSpPr txBox="1"/>
          <p:nvPr>
            <p:ph idx="5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pic>
        <p:nvPicPr>
          <p:cNvPr id="730" name="Google Shape;7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4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0"/>
          <p:cNvSpPr txBox="1"/>
          <p:nvPr>
            <p:ph idx="6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733" name="Google Shape;733;p40"/>
          <p:cNvSpPr txBox="1"/>
          <p:nvPr>
            <p:ph idx="7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4" name="Google Shape;734;p40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735" name="Google Shape;735;p40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737" name="Google Shape;737;p40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8" name="Google Shape;738;p40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739" name="Google Shape;739;p40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Light)">
  <p:cSld name="TITLE_1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5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5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5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lang="en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" name="Google Shape;71;p5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Google Shape;72;p5"/>
          <p:cNvSpPr txBox="1"/>
          <p:nvPr>
            <p:ph idx="1" type="subTitle"/>
          </p:nvPr>
        </p:nvSpPr>
        <p:spPr>
          <a:xfrm>
            <a:off x="4791075" y="3514725"/>
            <a:ext cx="4230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Dark)">
  <p:cSld name="SECTION_HEADER_1_2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41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4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5" name="Google Shape;745;p41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6" name="Google Shape;746;p41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47" name="Google Shape;747;p41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748" name="Google Shape;748;p41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D5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A09C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6C5E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41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3" name="Google Shape;753;p41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4" name="Google Shape;754;p41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5" name="Google Shape;755;p41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1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59" name="Google Shape;759;p41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</a:t>
            </a:r>
            <a:endParaRPr sz="24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60" name="Google Shape;760;p41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3</a:t>
            </a:r>
            <a:endParaRPr sz="24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61" name="Google Shape;761;p41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4</a:t>
            </a:r>
            <a:endParaRPr sz="24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62" name="Google Shape;762;p41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4" name="Google Shape;764;p41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5" name="Google Shape;765;p41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66" name="Google Shape;766;p4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3-step) (Light)">
  <p:cSld name="SECTION_HEADER_1_2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42"/>
          <p:cNvGrpSpPr/>
          <p:nvPr/>
        </p:nvGrpSpPr>
        <p:grpSpPr>
          <a:xfrm>
            <a:off x="-10" y="1262466"/>
            <a:ext cx="3110769" cy="2743794"/>
            <a:chOff x="3161917" y="2170682"/>
            <a:chExt cx="458870" cy="404737"/>
          </a:xfrm>
        </p:grpSpPr>
        <p:sp>
          <p:nvSpPr>
            <p:cNvPr id="769" name="Google Shape;769;p42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p42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Google Shape;775;p4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4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7" name="Google Shape;777;p42"/>
          <p:cNvSpPr txBox="1"/>
          <p:nvPr>
            <p:ph idx="2" type="title"/>
          </p:nvPr>
        </p:nvSpPr>
        <p:spPr>
          <a:xfrm>
            <a:off x="3505350" y="12166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78" name="Google Shape;778;p42"/>
          <p:cNvSpPr txBox="1"/>
          <p:nvPr>
            <p:ph idx="3" type="title"/>
          </p:nvPr>
        </p:nvSpPr>
        <p:spPr>
          <a:xfrm>
            <a:off x="3505350" y="16090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79" name="Google Shape;779;p42"/>
          <p:cNvSpPr txBox="1"/>
          <p:nvPr>
            <p:ph idx="4" type="title"/>
          </p:nvPr>
        </p:nvSpPr>
        <p:spPr>
          <a:xfrm>
            <a:off x="3505350" y="2246838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80" name="Google Shape;780;p42"/>
          <p:cNvSpPr txBox="1"/>
          <p:nvPr>
            <p:ph idx="5" type="title"/>
          </p:nvPr>
        </p:nvSpPr>
        <p:spPr>
          <a:xfrm>
            <a:off x="3505350" y="2639238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81" name="Google Shape;781;p42"/>
          <p:cNvSpPr txBox="1"/>
          <p:nvPr>
            <p:ph idx="6" type="title"/>
          </p:nvPr>
        </p:nvSpPr>
        <p:spPr>
          <a:xfrm>
            <a:off x="3505350" y="3220950"/>
            <a:ext cx="50610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82" name="Google Shape;782;p42"/>
          <p:cNvSpPr txBox="1"/>
          <p:nvPr>
            <p:ph idx="7" type="title"/>
          </p:nvPr>
        </p:nvSpPr>
        <p:spPr>
          <a:xfrm>
            <a:off x="3505350" y="3613350"/>
            <a:ext cx="50610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83" name="Google Shape;783;p42"/>
          <p:cNvSpPr txBox="1"/>
          <p:nvPr>
            <p:ph idx="8" type="title"/>
          </p:nvPr>
        </p:nvSpPr>
        <p:spPr>
          <a:xfrm>
            <a:off x="1977900" y="1865850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9" type="title"/>
          </p:nvPr>
        </p:nvSpPr>
        <p:spPr>
          <a:xfrm>
            <a:off x="1043575" y="3264538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85" name="Google Shape;785;p42"/>
          <p:cNvSpPr txBox="1"/>
          <p:nvPr>
            <p:ph idx="13" type="title"/>
          </p:nvPr>
        </p:nvSpPr>
        <p:spPr>
          <a:xfrm>
            <a:off x="363000" y="1794425"/>
            <a:ext cx="1023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Light)" type="tx">
  <p:cSld name="TITLE_AND_BODY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88" name="Google Shape;788;p4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9" name="Google Shape;78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43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Dark)">
  <p:cSld name="TITLE_AND_BODY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Google Shape;795;p44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6" name="Google Shape;7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4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4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99" name="Google Shape;799;p4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Light)">
  <p:cSld name="TITLE_AND_BODY_2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02" name="Google Shape;802;p45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3" name="Google Shape;8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4" name="Google Shape;80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45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45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45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45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9" name="Google Shape;809;p45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Dark)">
  <p:cSld name="TITLE_AND_BODY_1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2" name="Google Shape;81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p46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4" name="Google Shape;8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4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7" name="Google Shape;817;p46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" name="Google Shape;818;p46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46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820" name="Google Shape;820;p46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1" name="Google Shape;821;p46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Light)">
  <p:cSld name="TITLE_AND_BODY_2_1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7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24" name="Google Shape;824;p4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5" name="Google Shape;8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47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47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829" name="Google Shape;829;p47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830" name="Google Shape;830;p47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47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32" name="Google Shape;832;p47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47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Google Shape;834;p47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835" name="Google Shape;835;p47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Dark)">
  <p:cSld name="TITLE_AND_BODY_2_1_1_1">
    <p:bg>
      <p:bgPr>
        <a:solidFill>
          <a:schemeClr val="accent4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8" name="Google Shape;838;p4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9" name="Google Shape;8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48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48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843" name="Google Shape;843;p48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44" name="Google Shape;844;p48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48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46" name="Google Shape;846;p48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8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Google Shape;848;p48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49" name="Google Shape;849;p48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0" name="Google Shape;8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4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Light)" type="twoColTx">
  <p:cSld name="TITLE_AND_TWO_COLUMN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4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55" name="Google Shape;855;p49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6" name="Google Shape;856;p49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Dark)">
  <p:cSld name="TITLE_AND_TWO_COLUMNS_2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5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60" name="Google Shape;860;p50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1" name="Google Shape;861;p50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2" name="Google Shape;86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5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Dark)">
  <p:cSld name="TITLE_1_2_1_1">
    <p:bg>
      <p:bgPr>
        <a:solidFill>
          <a:srgbClr val="38354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6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6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sz="3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6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lang="en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sz="1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6"/>
          <p:cNvSpPr txBox="1"/>
          <p:nvPr>
            <p:ph idx="1" type="subTitle"/>
          </p:nvPr>
        </p:nvSpPr>
        <p:spPr>
          <a:xfrm>
            <a:off x="4791075" y="3514725"/>
            <a:ext cx="4172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3" name="Google Shape;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Light)" type="titleOnly">
  <p:cSld name="TITLE_ONLY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6" name="Google Shape;866;p5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)">
  <p:cSld name="TITLE_ONLY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9" name="Google Shape;86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5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5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 II)">
  <p:cSld name="TITLE_ONLY_1_1">
    <p:bg>
      <p:bgPr>
        <a:solidFill>
          <a:schemeClr val="accent4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5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5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9" name="Google Shape;87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(Dark I)">
  <p:cSld name="MAIN_POINT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2" name="Google Shape;8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3" name="Google Shape;88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4" name="Google Shape;884;p5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(Dark II)">
  <p:cSld name="MAIN_POINT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7" name="Google Shape;88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5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Light)">
  <p:cSld name="SECTION_TITLE_AND_DESCRIPTION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7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3" name="Google Shape;893;p57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5" name="Google Shape;89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Google Shape;896;p57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57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High Contrast)">
  <p:cSld name="SECTION_TITLE_AND_DESCRIPTION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585567"/>
              </a:gs>
              <a:gs pos="100000">
                <a:srgbClr val="312E3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8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1" name="Google Shape;901;p58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3" name="Google Shape;9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58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8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Dark)">
  <p:cSld name="SECTION_TITLE_AND_DESCRIPTION_1_1">
    <p:bg>
      <p:bgPr>
        <a:solidFill>
          <a:srgbClr val="3E3943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9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9" name="Google Shape;909;p59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0" name="Google Shape;91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1" name="Google Shape;91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59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59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4" name="Google Shape;9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Google Shape;915;p5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0"/>
          <p:cNvSpPr txBox="1"/>
          <p:nvPr>
            <p:ph hasCustomPrompt="1"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6400"/>
              <a:buNone/>
              <a:defRPr sz="6400">
                <a:solidFill>
                  <a:srgbClr val="2013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18" name="Google Shape;91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" name="Google Shape;919;p60"/>
          <p:cNvSpPr txBox="1"/>
          <p:nvPr>
            <p:ph hasCustomPrompt="1"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20" name="Google Shape;920;p60"/>
          <p:cNvSpPr txBox="1"/>
          <p:nvPr>
            <p:ph hasCustomPrompt="1"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6400"/>
              <a:buNone/>
              <a:defRPr sz="6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21" name="Google Shape;921;p60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400"/>
              <a:buNone/>
              <a:defRPr b="1">
                <a:solidFill>
                  <a:srgbClr val="2013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2" name="Google Shape;922;p60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3" name="Google Shape;923;p60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>
                <a:solidFill>
                  <a:srgbClr val="523F9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9pPr>
          </a:lstStyle>
          <a:p/>
        </p:txBody>
      </p:sp>
      <p:sp>
        <p:nvSpPr>
          <p:cNvPr id="924" name="Google Shape;924;p60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Light)">
  <p:cSld name="TITLE_1_2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7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7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Thank you</a:t>
            </a:r>
            <a:endParaRPr sz="3400"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sz="17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(dark)">
  <p:cSld name="BIG_NUMBER_1">
    <p:bg>
      <p:bgPr>
        <a:solidFill>
          <a:srgbClr val="373540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1"/>
          <p:cNvSpPr/>
          <p:nvPr/>
        </p:nvSpPr>
        <p:spPr>
          <a:xfrm>
            <a:off x="0" y="-9900"/>
            <a:ext cx="9144000" cy="1100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1"/>
          <p:cNvSpPr txBox="1"/>
          <p:nvPr>
            <p:ph hasCustomPrompt="1"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61"/>
          <p:cNvSpPr txBox="1"/>
          <p:nvPr>
            <p:ph hasCustomPrompt="1"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0" name="Google Shape;930;p61"/>
          <p:cNvSpPr txBox="1"/>
          <p:nvPr>
            <p:ph hasCustomPrompt="1"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1" name="Google Shape;931;p61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400"/>
              <a:buNone/>
              <a:defRPr b="1">
                <a:solidFill>
                  <a:srgbClr val="D9D2E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9pPr>
          </a:lstStyle>
          <a:p/>
        </p:txBody>
      </p:sp>
      <p:sp>
        <p:nvSpPr>
          <p:cNvPr id="932" name="Google Shape;932;p61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3" name="Google Shape;933;p61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None/>
              <a:defRPr b="1">
                <a:solidFill>
                  <a:srgbClr val="FCE5C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9pPr>
          </a:lstStyle>
          <a:p/>
        </p:txBody>
      </p:sp>
      <p:sp>
        <p:nvSpPr>
          <p:cNvPr id="934" name="Google Shape;934;p61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935" name="Google Shape;93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p6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">
  <p:cSld name="CUSTOM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None/>
              <a:defRPr>
                <a:solidFill>
                  <a:srgbClr val="312E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9" name="Google Shape;93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0" name="Google Shape;940;p62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941" name="Google Shape;941;p62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2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2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2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2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2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2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2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2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2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2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2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2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2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2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2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62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(Light)">
  <p:cSld name="CUSTOM_2_3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63"/>
          <p:cNvSpPr txBox="1"/>
          <p:nvPr>
            <p:ph type="title"/>
          </p:nvPr>
        </p:nvSpPr>
        <p:spPr>
          <a:xfrm>
            <a:off x="813075" y="600425"/>
            <a:ext cx="73770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6" name="Google Shape;996;p63"/>
          <p:cNvSpPr txBox="1"/>
          <p:nvPr>
            <p:ph idx="1" type="subTitle"/>
          </p:nvPr>
        </p:nvSpPr>
        <p:spPr>
          <a:xfrm>
            <a:off x="512875" y="2789475"/>
            <a:ext cx="77430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97" name="Google Shape;997;p63"/>
          <p:cNvCxnSpPr/>
          <p:nvPr/>
        </p:nvCxnSpPr>
        <p:spPr>
          <a:xfrm>
            <a:off x="4111950" y="2703675"/>
            <a:ext cx="9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63"/>
          <p:cNvSpPr txBox="1"/>
          <p:nvPr/>
        </p:nvSpPr>
        <p:spPr>
          <a:xfrm>
            <a:off x="94850" y="83500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endParaRPr b="1" sz="10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9" name="Google Shape;999;p63"/>
          <p:cNvSpPr txBox="1"/>
          <p:nvPr/>
        </p:nvSpPr>
        <p:spPr>
          <a:xfrm>
            <a:off x="8100588" y="1431075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”</a:t>
            </a:r>
            <a:endParaRPr b="1" sz="10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(Dark)">
  <p:cSld name="CUSTOM_2_3_1">
    <p:bg>
      <p:bgPr>
        <a:solidFill>
          <a:schemeClr val="accent4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64"/>
          <p:cNvSpPr txBox="1"/>
          <p:nvPr>
            <p:ph type="title"/>
          </p:nvPr>
        </p:nvSpPr>
        <p:spPr>
          <a:xfrm>
            <a:off x="813075" y="600425"/>
            <a:ext cx="73770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3" name="Google Shape;1003;p64"/>
          <p:cNvSpPr txBox="1"/>
          <p:nvPr>
            <p:ph idx="1" type="subTitle"/>
          </p:nvPr>
        </p:nvSpPr>
        <p:spPr>
          <a:xfrm>
            <a:off x="512875" y="2789475"/>
            <a:ext cx="77430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04" name="Google Shape;1004;p64"/>
          <p:cNvSpPr txBox="1"/>
          <p:nvPr/>
        </p:nvSpPr>
        <p:spPr>
          <a:xfrm>
            <a:off x="94850" y="83500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endParaRPr b="1" sz="10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5" name="Google Shape;1005;p64"/>
          <p:cNvSpPr txBox="1"/>
          <p:nvPr/>
        </p:nvSpPr>
        <p:spPr>
          <a:xfrm>
            <a:off x="8100588" y="1431075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”</a:t>
            </a:r>
            <a:endParaRPr b="1" sz="10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06" name="Google Shape;1006;p64"/>
          <p:cNvCxnSpPr/>
          <p:nvPr/>
        </p:nvCxnSpPr>
        <p:spPr>
          <a:xfrm>
            <a:off x="4111950" y="2703675"/>
            <a:ext cx="92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7" name="Google Shape;1007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" name="Google Shape;1008;p6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 1">
  <p:cSld name="CUSTOM_2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None/>
              <a:defRPr>
                <a:solidFill>
                  <a:srgbClr val="312E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1" name="Google Shape;101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65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013" name="Google Shape;1013;p65"/>
          <p:cNvGrpSpPr/>
          <p:nvPr/>
        </p:nvGrpSpPr>
        <p:grpSpPr>
          <a:xfrm>
            <a:off x="401524" y="1015872"/>
            <a:ext cx="5292205" cy="2690699"/>
            <a:chOff x="238125" y="1038125"/>
            <a:chExt cx="7146800" cy="3633625"/>
          </a:xfrm>
        </p:grpSpPr>
        <p:sp>
          <p:nvSpPr>
            <p:cNvPr id="1014" name="Google Shape;1014;p6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6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6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6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6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6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6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6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6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6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6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6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6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6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6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6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6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6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6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6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6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6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6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6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6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6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6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6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6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6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6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6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6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6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6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6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6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6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6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6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Dark)">
  <p:cSld name="CUSTOM_2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6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b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8" name="Google Shape;258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9" name="Google Shape;2589;p66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2590" name="Google Shape;2590;p66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6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6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6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6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6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6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6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6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6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6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6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6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6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6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6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6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6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6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6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6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6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6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6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6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6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6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6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6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6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6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6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6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6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6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6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6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6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6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6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6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6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6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6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1" name="Google Shape;2641;p66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 Light"/>
              <a:buChar char="●"/>
              <a:defRPr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2642" name="Google Shape;264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3" name="Google Shape;2643;p6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Light)">
  <p:cSld name="CUSTOM_3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7"/>
          <p:cNvSpPr/>
          <p:nvPr/>
        </p:nvSpPr>
        <p:spPr>
          <a:xfrm>
            <a:off x="2279400" y="0"/>
            <a:ext cx="4572000" cy="464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646" name="Google Shape;264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47" name="Google Shape;2647;p67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2648" name="Google Shape;2648;p67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2649" name="Google Shape;2649;p67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7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67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2" name="Google Shape;2652;p67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2653" name="Google Shape;2653;p67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2654" name="Google Shape;2654;p67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2655" name="Google Shape;2655;p67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6" name="Google Shape;2656;p67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7" name="Google Shape;2657;p67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58" name="Google Shape;2658;p67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2659" name="Google Shape;2659;p67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0" name="Google Shape;2660;p67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61" name="Google Shape;2661;p67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2662" name="Google Shape;2662;p67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2663" name="Google Shape;2663;p67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4" name="Google Shape;2664;p67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5" name="Google Shape;2665;p67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66" name="Google Shape;2666;p67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2667" name="Google Shape;2667;p67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8" name="Google Shape;2668;p67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69" name="Google Shape;2669;p67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2670" name="Google Shape;2670;p67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2671" name="Google Shape;2671;p67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72" name="Google Shape;2672;p67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73" name="Google Shape;2673;p67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74" name="Google Shape;2674;p67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2675" name="Google Shape;2675;p67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76" name="Google Shape;2676;p67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677" name="Google Shape;2677;p67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2678" name="Google Shape;2678;p67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679" name="Google Shape;2679;p67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2680" name="Google Shape;2680;p67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1" name="Google Shape;2681;p67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2" name="Google Shape;2682;p67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83" name="Google Shape;2683;p67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2684" name="Google Shape;2684;p67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5" name="Google Shape;2685;p67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86" name="Google Shape;2686;p67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687" name="Google Shape;2687;p67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2688" name="Google Shape;2688;p67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9" name="Google Shape;2689;p67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0" name="Google Shape;2690;p67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91" name="Google Shape;2691;p67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692" name="Google Shape;2692;p67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3" name="Google Shape;2693;p67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94" name="Google Shape;2694;p67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2695" name="Google Shape;2695;p67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2696" name="Google Shape;2696;p67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7" name="Google Shape;2697;p67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8" name="Google Shape;2698;p67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99" name="Google Shape;2699;p67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700" name="Google Shape;2700;p67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1" name="Google Shape;2701;p67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702" name="Google Shape;2702;p67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3" name="Google Shape;2703;p67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4" name="Google Shape;2704;p67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5" name="Google Shape;2705;p67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6" name="Google Shape;2706;p67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7" name="Google Shape;2707;p67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8" name="Google Shape;2708;p67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9" name="Google Shape;2709;p67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0" name="Google Shape;2710;p67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1" name="Google Shape;2711;p67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2" name="Google Shape;2712;p67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3" name="Google Shape;2713;p67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4" name="Google Shape;2714;p67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Dark)">
  <p:cSld name="CUSTOM_3_1">
    <p:bg>
      <p:bgPr>
        <a:solidFill>
          <a:srgbClr val="373540"/>
        </a:solidFill>
      </p:bgPr>
    </p:bg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68"/>
          <p:cNvSpPr/>
          <p:nvPr/>
        </p:nvSpPr>
        <p:spPr>
          <a:xfrm>
            <a:off x="2279400" y="0"/>
            <a:ext cx="4572000" cy="4663200"/>
          </a:xfrm>
          <a:prstGeom prst="rect">
            <a:avLst/>
          </a:prstGeom>
          <a:gradFill>
            <a:gsLst>
              <a:gs pos="0">
                <a:srgbClr val="6F6B84"/>
              </a:gs>
              <a:gs pos="36000">
                <a:srgbClr val="646076"/>
              </a:gs>
              <a:gs pos="100000">
                <a:srgbClr val="3735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18" name="Google Shape;2718;p68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2719" name="Google Shape;2719;p68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2720" name="Google Shape;2720;p68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68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68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3" name="Google Shape;2723;p68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2724" name="Google Shape;2724;p68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2725" name="Google Shape;2725;p68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2726" name="Google Shape;2726;p68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7" name="Google Shape;2727;p68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8" name="Google Shape;2728;p68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29" name="Google Shape;2729;p68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2730" name="Google Shape;2730;p68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1" name="Google Shape;2731;p68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32" name="Google Shape;2732;p68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2733" name="Google Shape;2733;p68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2734" name="Google Shape;2734;p68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5" name="Google Shape;2735;p68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6" name="Google Shape;2736;p68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37" name="Google Shape;2737;p68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2738" name="Google Shape;2738;p68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9" name="Google Shape;2739;p68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40" name="Google Shape;2740;p68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2741" name="Google Shape;2741;p68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2742" name="Google Shape;2742;p68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3" name="Google Shape;2743;p68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4" name="Google Shape;2744;p68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45" name="Google Shape;2745;p68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2746" name="Google Shape;2746;p68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7" name="Google Shape;2747;p68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748" name="Google Shape;2748;p68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2749" name="Google Shape;2749;p68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750" name="Google Shape;2750;p68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2751" name="Google Shape;2751;p68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2" name="Google Shape;2752;p68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3" name="Google Shape;2753;p68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54" name="Google Shape;2754;p68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2755" name="Google Shape;2755;p68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6" name="Google Shape;2756;p68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57" name="Google Shape;2757;p68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58" name="Google Shape;2758;p68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2759" name="Google Shape;2759;p68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0" name="Google Shape;2760;p68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1" name="Google Shape;2761;p68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62" name="Google Shape;2762;p68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763" name="Google Shape;2763;p68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4" name="Google Shape;2764;p68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65" name="Google Shape;2765;p68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2766" name="Google Shape;2766;p68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2767" name="Google Shape;2767;p68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8" name="Google Shape;2768;p68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9" name="Google Shape;2769;p68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70" name="Google Shape;2770;p68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771" name="Google Shape;2771;p68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2" name="Google Shape;2772;p68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773" name="Google Shape;2773;p68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4" name="Google Shape;2774;p68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5" name="Google Shape;2775;p68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6" name="Google Shape;2776;p68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7" name="Google Shape;2777;p68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8" name="Google Shape;2778;p68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2779" name="Google Shape;2779;p68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0" name="Google Shape;2780;p68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1" name="Google Shape;2781;p68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2" name="Google Shape;2782;p68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3" name="Google Shape;2783;p68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4" name="Google Shape;2784;p68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5" name="Google Shape;2785;p68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86" name="Google Shape;278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7" name="Google Shape;2787;p6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Light)">
  <p:cSld name="CUSTOM_4"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0" name="Google Shape;279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91" name="Google Shape;2791;p69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2792" name="Google Shape;2792;p69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rgbClr val="3134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9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1B1534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12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2425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9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4D217A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5658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9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7B919D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3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9898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2" name="Google Shape;2802;p69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803" name="Google Shape;2803;p69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2804" name="Google Shape;2804;p69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7" name="Google Shape;2807;p69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2808" name="Google Shape;2808;p6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0" name="Google Shape;2810;p69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2811" name="Google Shape;2811;p69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3" name="Google Shape;2813;p69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4" name="Google Shape;2814;p69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Dark II)">
  <p:cSld name="CUSTOM_4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7" name="Google Shape;281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8" name="Google Shape;2818;p70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2819" name="Google Shape;2819;p70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0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0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12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822" name="Google Shape;2822;p70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0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0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C4C0CF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25" name="Google Shape;2825;p70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0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0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i="0" sz="3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2828" name="Google Shape;2828;p70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9" name="Google Shape;2829;p70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830" name="Google Shape;2830;p70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2831" name="Google Shape;2831;p70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0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0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4" name="Google Shape;2834;p70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2835" name="Google Shape;2835;p7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7" name="Google Shape;2837;p70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2838" name="Google Shape;2838;p70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0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70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 sz="1200">
                <a:solidFill>
                  <a:srgbClr val="312E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9pPr>
          </a:lstStyle>
          <a:p/>
        </p:txBody>
      </p:sp>
      <p:sp>
        <p:nvSpPr>
          <p:cNvPr id="2841" name="Google Shape;2841;p70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842" name="Google Shape;2842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3" name="Google Shape;2843;p7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Dark)">
  <p:cSld name="TITLE_1_2_1_2_2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8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8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Thank you</a:t>
            </a:r>
            <a:endParaRPr sz="34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highlight>
                  <a:srgbClr val="38364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sz="1700">
              <a:solidFill>
                <a:schemeClr val="lt1"/>
              </a:solidFill>
              <a:highlight>
                <a:srgbClr val="38364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Light)">
  <p:cSld name="CUSTOM_5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6" name="Google Shape;2846;p71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217A"/>
              </a:solidFill>
            </a:endParaRPr>
          </a:p>
        </p:txBody>
      </p:sp>
      <p:sp>
        <p:nvSpPr>
          <p:cNvPr id="2847" name="Google Shape;2847;p71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53D"/>
              </a:solidFill>
            </a:endParaRPr>
          </a:p>
        </p:txBody>
      </p:sp>
      <p:sp>
        <p:nvSpPr>
          <p:cNvPr id="2848" name="Google Shape;2848;p71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CBCBCD">
              <a:alpha val="8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49" name="Google Shape;2849;p71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50" name="Google Shape;2850;p71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CBCBCD">
              <a:alpha val="8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51" name="Google Shape;2851;p71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52" name="Google Shape;2852;p71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85567"/>
              </a:buClr>
              <a:buSzPts val="2800"/>
              <a:buNone/>
              <a:defRPr>
                <a:solidFill>
                  <a:srgbClr val="5855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grpSp>
        <p:nvGrpSpPr>
          <p:cNvPr id="2853" name="Google Shape;2853;p71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2854" name="Google Shape;2854;p71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1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6" name="Google Shape;2856;p71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2857" name="Google Shape;2857;p71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1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9" name="Google Shape;2859;p71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2860" name="Google Shape;2860;p71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71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2" name="Google Shape;2862;p71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63" name="Google Shape;2863;p71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64" name="Google Shape;2864;p71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Dark)">
  <p:cSld name="CUSTOM_5_1">
    <p:bg>
      <p:bgPr>
        <a:solidFill>
          <a:srgbClr val="312E34"/>
        </a:solidFill>
      </p:bgPr>
    </p:bg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7" name="Google Shape;2867;p72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217A"/>
              </a:solidFill>
            </a:endParaRPr>
          </a:p>
        </p:txBody>
      </p:sp>
      <p:sp>
        <p:nvSpPr>
          <p:cNvPr id="2868" name="Google Shape;2868;p72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53D"/>
              </a:solidFill>
            </a:endParaRPr>
          </a:p>
        </p:txBody>
      </p:sp>
      <p:sp>
        <p:nvSpPr>
          <p:cNvPr id="2869" name="Google Shape;2869;p72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0" name="Google Shape;2870;p72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969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1" name="Google Shape;2871;p72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2" name="Google Shape;2872;p72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  <a:ln cap="flat" cmpd="sng" w="9525">
            <a:solidFill>
              <a:srgbClr val="E6E3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3" name="Google Shape;2873;p72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None/>
              <a:defRPr>
                <a:solidFill>
                  <a:srgbClr val="F2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cxnSp>
        <p:nvCxnSpPr>
          <p:cNvPr id="2874" name="Google Shape;2874;p72"/>
          <p:cNvCxnSpPr/>
          <p:nvPr/>
        </p:nvCxnSpPr>
        <p:spPr>
          <a:xfrm flipH="1" rot="10800000">
            <a:off x="366675" y="1060425"/>
            <a:ext cx="8364300" cy="9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75" name="Google Shape;2875;p72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2876" name="Google Shape;2876;p72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72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8" name="Google Shape;2878;p72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2879" name="Google Shape;2879;p72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72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1" name="Google Shape;2881;p72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2882" name="Google Shape;2882;p72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72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4" name="Google Shape;2884;p72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5" name="Google Shape;2885;p72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72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87" name="Google Shape;288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8" name="Google Shape;2888;p7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Light)">
  <p:cSld name="CUSTOM_6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73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91" name="Google Shape;289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92" name="Google Shape;2892;p73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2893" name="Google Shape;2893;p7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7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7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7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7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7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7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7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7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8" name="Google Shape;2918;p7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2919" name="Google Shape;2919;p7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7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7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7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7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7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7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7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7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7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7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7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7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7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7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7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7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9" name="Google Shape;2939;p7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7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7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7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7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3" name="Google Shape;2953;p73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4" name="Google Shape;2954;p73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5" name="Google Shape;2955;p73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6" name="Google Shape;2956;p73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7" name="Google Shape;2957;p73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8" name="Google Shape;2958;p73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59" name="Google Shape;2959;p73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60" name="Google Shape;2960;p73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61" name="Google Shape;2961;p73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2" name="Google Shape;2962;p73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3" name="Google Shape;2963;p73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4" name="Google Shape;2964;p73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5" name="Google Shape;2965;p73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6" name="Google Shape;2966;p73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7" name="Google Shape;2967;p73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2968" name="Google Shape;2968;p73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Dark)">
  <p:cSld name="CUSTOM_6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74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71" name="Google Shape;297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2" name="Google Shape;2972;p74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2973" name="Google Shape;2973;p74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74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74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4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4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4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4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4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4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4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4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4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74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74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74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74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74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74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74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74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74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74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74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74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74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8" name="Google Shape;2998;p7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2999" name="Google Shape;2999;p7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7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7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7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7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7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7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7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7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7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7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7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7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7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7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7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7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7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7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7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19" name="Google Shape;3019;p74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74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74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74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74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74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74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74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74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74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74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74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74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74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3" name="Google Shape;3033;p74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4" name="Google Shape;3034;p74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5" name="Google Shape;3035;p74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6" name="Google Shape;3036;p74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7" name="Google Shape;3037;p74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8" name="Google Shape;3038;p74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39" name="Google Shape;3039;p74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40" name="Google Shape;3040;p74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41" name="Google Shape;3041;p74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2" name="Google Shape;3042;p74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3" name="Google Shape;3043;p74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4" name="Google Shape;3044;p74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5" name="Google Shape;3045;p74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6" name="Google Shape;3046;p74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7" name="Google Shape;3047;p74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48" name="Google Shape;3048;p74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pic>
        <p:nvPicPr>
          <p:cNvPr id="3049" name="Google Shape;304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0" name="Google Shape;3050;p7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Light)">
  <p:cSld name="CUSTOM_7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3" name="Google Shape;3053;p75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4" name="Google Shape;3054;p75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55" name="Google Shape;3055;p75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56" name="Google Shape;3056;p75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57" name="Google Shape;3057;p75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58" name="Google Shape;3058;p75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9" name="Google Shape;3059;p75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Dark 1)">
  <p:cSld name="CUSTOM_7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62" name="Google Shape;3062;p76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3" name="Google Shape;3063;p76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64" name="Google Shape;3064;p76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65" name="Google Shape;3065;p76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66" name="Google Shape;3066;p76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67" name="Google Shape;3067;p76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8" name="Google Shape;3068;p76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69" name="Google Shape;306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7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Dark 2)">
  <p:cSld name="CUSTOM_7_1_1">
    <p:bg>
      <p:bgPr>
        <a:solidFill>
          <a:schemeClr val="accent4"/>
        </a:solidFill>
      </p:bgPr>
    </p:bg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3" name="Google Shape;3073;p77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77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75" name="Google Shape;3075;p77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76" name="Google Shape;3076;p77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77" name="Google Shape;3077;p77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78" name="Google Shape;3078;p77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9" name="Google Shape;3079;p77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80" name="Google Shape;3080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1" name="Google Shape;3081;p7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1)">
  <p:cSld name="BLANK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6" name="Google Shape;308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7" name="Google Shape;3087;p7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2)">
  <p:cSld name="BLANK_1_1">
    <p:bg>
      <p:bgPr>
        <a:gradFill>
          <a:gsLst>
            <a:gs pos="0">
              <a:schemeClr val="dk1"/>
            </a:gs>
            <a:gs pos="100000">
              <a:srgbClr val="646076"/>
            </a:gs>
            <a:gs pos="100000">
              <a:srgbClr val="B3C3CE"/>
            </a:gs>
          </a:gsLst>
          <a:lin ang="5400700" scaled="0"/>
        </a:gradFill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0" name="Google Shape;309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1" name="Google Shape;3091;p8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Light)">
  <p:cSld name="TITLE_1_2_1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9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None/>
              <a:defRPr sz="3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3)">
  <p:cSld name="BLANK_1_1_1">
    <p:bg>
      <p:bgPr>
        <a:solidFill>
          <a:schemeClr val="accent4"/>
        </a:solidFill>
      </p:bgPr>
    </p:bg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4" name="Google Shape;309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5" name="Google Shape;3095;p8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 alternate">
  <p:cSld name="TITLE_1_1_1">
    <p:bg>
      <p:bgPr>
        <a:solidFill>
          <a:srgbClr val="383540"/>
        </a:solidFill>
      </p:bgPr>
    </p:bg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82"/>
          <p:cNvSpPr/>
          <p:nvPr/>
        </p:nvSpPr>
        <p:spPr>
          <a:xfrm>
            <a:off x="-64925" y="0"/>
            <a:ext cx="92091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9" name="Google Shape;3099;p8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83963" y="-3805325"/>
            <a:ext cx="11882476" cy="123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0" name="Google Shape;3100;p82"/>
          <p:cNvSpPr txBox="1"/>
          <p:nvPr>
            <p:ph type="ctrTitle"/>
          </p:nvPr>
        </p:nvSpPr>
        <p:spPr>
          <a:xfrm>
            <a:off x="2181528" y="1006900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82"/>
          <p:cNvSpPr txBox="1"/>
          <p:nvPr>
            <p:ph idx="1" type="subTitle"/>
          </p:nvPr>
        </p:nvSpPr>
        <p:spPr>
          <a:xfrm>
            <a:off x="2448225" y="3153600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sz="2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2" name="Google Shape;3102;p82"/>
          <p:cNvSpPr txBox="1"/>
          <p:nvPr>
            <p:ph idx="2" type="subTitle"/>
          </p:nvPr>
        </p:nvSpPr>
        <p:spPr>
          <a:xfrm>
            <a:off x="2448225" y="3758150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ernate (Dark)">
  <p:cSld name="CUSTOM_8_1_1">
    <p:bg>
      <p:bgPr>
        <a:solidFill>
          <a:schemeClr val="accent4"/>
        </a:solidFill>
      </p:bgPr>
    </p:bg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5" name="Google Shape;3105;p83"/>
          <p:cNvSpPr txBox="1"/>
          <p:nvPr/>
        </p:nvSpPr>
        <p:spPr>
          <a:xfrm>
            <a:off x="2951700" y="34067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Agenda</a:t>
            </a:r>
            <a:endParaRPr sz="28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06" name="Google Shape;3106;p83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7" name="Google Shape;3107;p83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8" name="Google Shape;3108;p83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9" name="Google Shape;3109;p83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3110" name="Google Shape;3110;p83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83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2" name="Google Shape;311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3" name="Google Shape;3113;p8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4" name="Google Shape;3114;p83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5" name="Google Shape;3115;p83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6" name="Google Shape;3116;p83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7" name="Google Shape;3117;p83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sz="5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Dark)">
  <p:cSld name="TITLE_1_2_1_1_1_1">
    <p:bg>
      <p:bgPr>
        <a:solidFill>
          <a:srgbClr val="38354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0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0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84" Type="http://schemas.openxmlformats.org/officeDocument/2006/relationships/theme" Target="../theme/theme1.xml"/><Relationship Id="rId83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80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8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30.xml"/><Relationship Id="rId75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29.xml"/><Relationship Id="rId74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32.xml"/><Relationship Id="rId77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31.xml"/><Relationship Id="rId76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34.xml"/><Relationship Id="rId79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33.xml"/><Relationship Id="rId78" Type="http://schemas.openxmlformats.org/officeDocument/2006/relationships/slideLayout" Target="../slideLayouts/slideLayout77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69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SemiBold"/>
              <a:buNone/>
              <a:defRPr sz="2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b="1" sz="10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 flipH="1" rot="10800000">
            <a:off x="76208" y="4657817"/>
            <a:ext cx="89523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1"/>
          <p:cNvSpPr/>
          <p:nvPr/>
        </p:nvSpPr>
        <p:spPr>
          <a:xfrm>
            <a:off x="9429750" y="533400"/>
            <a:ext cx="2914800" cy="3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9429750" y="531275"/>
            <a:ext cx="2914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STYLE GUIDE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9601200" y="1200150"/>
            <a:ext cx="276300" cy="28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01200" y="1606725"/>
            <a:ext cx="2763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9601200" y="2013300"/>
            <a:ext cx="276300" cy="282900"/>
          </a:xfrm>
          <a:prstGeom prst="rect">
            <a:avLst/>
          </a:prstGeom>
          <a:solidFill>
            <a:srgbClr val="523F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9601200" y="2826450"/>
            <a:ext cx="276300" cy="282900"/>
          </a:xfrm>
          <a:prstGeom prst="rect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9601200" y="2419875"/>
            <a:ext cx="276300" cy="282900"/>
          </a:xfrm>
          <a:prstGeom prst="rect">
            <a:avLst/>
          </a:prstGeom>
          <a:solidFill>
            <a:srgbClr val="AD9A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98727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#eeeeeeff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98727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#595959ff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98727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#523f93ff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9713062" y="3695223"/>
            <a:ext cx="263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Harvard Undergraduate Data Analytics Group</a:t>
            </a:r>
            <a:endParaRPr sz="700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Slide Deck by Tina Gong</a:t>
            </a:r>
            <a:endParaRPr sz="700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Contributions and edits made by Lei Hanna</a:t>
            </a:r>
            <a:endParaRPr sz="500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11049000" y="1200150"/>
            <a:ext cx="276300" cy="282900"/>
          </a:xfrm>
          <a:prstGeom prst="rect">
            <a:avLst/>
          </a:prstGeom>
          <a:solidFill>
            <a:srgbClr val="C4C0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11049000" y="2013300"/>
            <a:ext cx="276300" cy="2829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11049000" y="1606725"/>
            <a:ext cx="276300" cy="282900"/>
          </a:xfrm>
          <a:prstGeom prst="rect">
            <a:avLst/>
          </a:prstGeom>
          <a:solidFill>
            <a:srgbClr val="4D21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11049000" y="2419875"/>
            <a:ext cx="276300" cy="282900"/>
          </a:xfrm>
          <a:prstGeom prst="rect">
            <a:avLst/>
          </a:prstGeom>
          <a:solidFill>
            <a:srgbClr val="1B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11049000" y="2826450"/>
            <a:ext cx="276300" cy="282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98727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#ad9aefff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98727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#e6e3efff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13253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#c4c0cfff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113253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#4d217aff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113253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#312e34ff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32;p1"/>
          <p:cNvSpPr txBox="1"/>
          <p:nvPr/>
        </p:nvSpPr>
        <p:spPr>
          <a:xfrm>
            <a:off x="113253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#1b1534ff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13253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#e69138ff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9601200" y="3233025"/>
            <a:ext cx="276300" cy="2829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11049000" y="3233025"/>
            <a:ext cx="276300" cy="282900"/>
          </a:xfrm>
          <a:prstGeom prst="rect">
            <a:avLst/>
          </a:pr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"/>
          <p:cNvSpPr txBox="1"/>
          <p:nvPr/>
        </p:nvSpPr>
        <p:spPr>
          <a:xfrm>
            <a:off x="98727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#b3c3ceff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13253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#374957ff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18.jp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7" Type="http://schemas.openxmlformats.org/officeDocument/2006/relationships/image" Target="../media/image16.jpg"/><Relationship Id="rId8" Type="http://schemas.openxmlformats.org/officeDocument/2006/relationships/image" Target="../media/image6.jpg"/><Relationship Id="rId10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rtable.com/appLZppgkyI1pkRrQ/shroJ6pwh8KClymkX/tbl09pioWYqEhfQrP/viwrcRVcHqLL1Ttuw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@vladkens/how-to-still-scrape-millions-of-tweets-in-2023-using-twscrape-97f5d3881434" TargetMode="External"/><Relationship Id="rId4" Type="http://schemas.openxmlformats.org/officeDocument/2006/relationships/hyperlink" Target="https://www.selenium.dev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irtable.com/appLZppgkyI1pkRrQ/shroJ6pwh8KClymkX/tbl09pioWYqEhfQrP/viwrcRVcHqLL1Ttuw" TargetMode="External"/><Relationship Id="rId4" Type="http://schemas.openxmlformats.org/officeDocument/2006/relationships/hyperlink" Target="https://github.com/atulkumarin/DeClare/tree/master/Datasets" TargetMode="External"/><Relationship Id="rId9" Type="http://schemas.openxmlformats.org/officeDocument/2006/relationships/hyperlink" Target="https://nldf-my.sharepoint.com/:w:/g/personal/llogan_naacpldf_org/EYq1Bt3vxtNOvEkWJH5IRzsBKq343XBTJjIbwnK31_OzlQ?e=dc3G8G" TargetMode="External"/><Relationship Id="rId5" Type="http://schemas.openxmlformats.org/officeDocument/2006/relationships/hyperlink" Target="https://www.kaggle.com/datasets/clmentbisaillon/fake-and-real-news-dataset" TargetMode="External"/><Relationship Id="rId6" Type="http://schemas.openxmlformats.org/officeDocument/2006/relationships/hyperlink" Target="https://www.sos.la.gov/ElectionsAndVoting/PublishedDocuments/ElectionsCalendar2024.pdf" TargetMode="External"/><Relationship Id="rId7" Type="http://schemas.openxmlformats.org/officeDocument/2006/relationships/hyperlink" Target="https://acrobat.adobe.com/link/review?uri=urn%3Aaaid%3Ascds%3AUS%3Aca930132-4855-373b-b066-6e76e44bf641" TargetMode="External"/><Relationship Id="rId8" Type="http://schemas.openxmlformats.org/officeDocument/2006/relationships/hyperlink" Target="https://airtable.com/appvqSInwe9Rm6IZM/shrgjah02Zhmrz5wp" TargetMode="External"/><Relationship Id="rId11" Type="http://schemas.openxmlformats.org/officeDocument/2006/relationships/hyperlink" Target="https://nldf-my.sharepoint.com/:w:/g/personal/llogan_naacpldf_org/EWFDK9v2YrFIgNLE8U95SGoBdD_zCttyZU6vpr3zccau0Q?e=ArLeTg" TargetMode="External"/><Relationship Id="rId10" Type="http://schemas.openxmlformats.org/officeDocument/2006/relationships/hyperlink" Target="https://nldf-my.sharepoint.com/:w:/g/personal/llogan_naacpldf_org/EQpn8Vthqk5NgQrBXEUZkVkBG32FmnuVxqaN3Ejyatilqw?e=N0W8Oq" TargetMode="External"/><Relationship Id="rId13" Type="http://schemas.openxmlformats.org/officeDocument/2006/relationships/hyperlink" Target="https://nldf-my.sharepoint.com/:w:/g/personal/llogan_naacpldf_org/EbjxmgQqaVlAjcPfcaZl64sB7qH5pyla6O_BPBd195PWJg?e=ak39mA" TargetMode="External"/><Relationship Id="rId12" Type="http://schemas.openxmlformats.org/officeDocument/2006/relationships/hyperlink" Target="https://nldf-my.sharepoint.com/:w:/g/personal/llogan_naacpldf_org/EfxxX7HQijlJsxO144KnG9UBENb7GW2kRpvqrqqD_wve2w?e=boLXmv" TargetMode="External"/><Relationship Id="rId15" Type="http://schemas.openxmlformats.org/officeDocument/2006/relationships/hyperlink" Target="https://nldf-my.sharepoint.com/:w:/g/personal/llogan_naacpldf_org/ET1UAjCU4WpBjjhzG8SCsU0BaBFP-fzITxUH8rYdTyPAFw?e=KkC6Ij" TargetMode="External"/><Relationship Id="rId14" Type="http://schemas.openxmlformats.org/officeDocument/2006/relationships/hyperlink" Target="https://nldf-my.sharepoint.com/:w:/g/personal/llogan_naacpldf_org/EQTho_aTuzRBuvvJuBIt5DsBvKpCoWY7lT_pkGdoEpm1ag?e=kSxoP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dpi.com/2411-9660/5/3/42" TargetMode="External"/><Relationship Id="rId4" Type="http://schemas.openxmlformats.org/officeDocument/2006/relationships/hyperlink" Target="http://www.fakenewschallenge.org/" TargetMode="External"/><Relationship Id="rId9" Type="http://schemas.openxmlformats.org/officeDocument/2006/relationships/hyperlink" Target="https://campaignlegal.org/update/clcs-trevor-potter-testifies-senate-hearing-ai-elections" TargetMode="External"/><Relationship Id="rId5" Type="http://schemas.openxmlformats.org/officeDocument/2006/relationships/hyperlink" Target="http://www.fakenewschallenge.org/" TargetMode="External"/><Relationship Id="rId6" Type="http://schemas.openxmlformats.org/officeDocument/2006/relationships/hyperlink" Target="https://github.com/sfu-discourse-lab/MisInfoText" TargetMode="External"/><Relationship Id="rId7" Type="http://schemas.openxmlformats.org/officeDocument/2006/relationships/hyperlink" Target="https://medium.com/@vladkens/how-to-still-scrape-millions-of-tweets-in-2023-using-twscrape-97f5d3881434" TargetMode="External"/><Relationship Id="rId8" Type="http://schemas.openxmlformats.org/officeDocument/2006/relationships/hyperlink" Target="https://www.selenium.dev/" TargetMode="External"/><Relationship Id="rId11" Type="http://schemas.openxmlformats.org/officeDocument/2006/relationships/hyperlink" Target="https://www.brennancenter.org/our-work/research-reports/artificial-intelligence-and-election-security" TargetMode="External"/><Relationship Id="rId10" Type="http://schemas.openxmlformats.org/officeDocument/2006/relationships/hyperlink" Target="https://www.brennancenter.org/our-work/analysis-opinion/how-ai-puts-elections-risk-and-needed-safeguard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andrewli@college.harvard.edu" TargetMode="External"/><Relationship Id="rId4" Type="http://schemas.openxmlformats.org/officeDocument/2006/relationships/hyperlink" Target="mailto:hhwu@college.harvard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84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LDF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r>
              <a:rPr lang="en"/>
              <a:t> HDAG Final Presentation</a:t>
            </a:r>
            <a:endParaRPr/>
          </a:p>
        </p:txBody>
      </p:sp>
      <p:sp>
        <p:nvSpPr>
          <p:cNvPr id="3123" name="Google Shape;3123;p84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December 18, 2023</a:t>
            </a:r>
            <a:endParaRPr/>
          </a:p>
        </p:txBody>
      </p:sp>
      <p:sp>
        <p:nvSpPr>
          <p:cNvPr id="3124" name="Google Shape;3124;p84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Henry Wu, Amy Feng, Chris Ferreira, Cathy Hou, Sabrina Hu,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Lucy Jiao, Mohammad Khan, Max Peng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4" name="Google Shape;3234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Automation</a:t>
            </a:r>
            <a:endParaRPr/>
          </a:p>
        </p:txBody>
      </p:sp>
      <p:sp>
        <p:nvSpPr>
          <p:cNvPr id="3235" name="Google Shape;3235;p93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Retrieval of News Articles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1" name="Google Shape;3241;p9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News API provides an automated way to fetch news articles</a:t>
            </a:r>
            <a:endParaRPr/>
          </a:p>
        </p:txBody>
      </p:sp>
      <p:sp>
        <p:nvSpPr>
          <p:cNvPr id="3242" name="Google Shape;3242;p94"/>
          <p:cNvSpPr txBox="1"/>
          <p:nvPr>
            <p:ph idx="1" type="body"/>
          </p:nvPr>
        </p:nvSpPr>
        <p:spPr>
          <a:xfrm>
            <a:off x="311700" y="863550"/>
            <a:ext cx="41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News extraction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Input: </a:t>
            </a:r>
            <a:r>
              <a:rPr lang="en"/>
              <a:t>keywords</a:t>
            </a:r>
            <a:r>
              <a:rPr lang="en"/>
              <a:t> related to elections or voting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  <a:latin typeface="Courier Prime"/>
                <a:ea typeface="Courier Prime"/>
                <a:cs typeface="Courier Prime"/>
                <a:sym typeface="Courier Prime"/>
              </a:rPr>
              <a:t>gnews</a:t>
            </a:r>
            <a:r>
              <a:rPr lang="en"/>
              <a:t> API to extract article data &amp; text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Output: csv file with keyword-related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Ti</a:t>
            </a:r>
            <a:r>
              <a:rPr lang="en"/>
              <a:t>tle, description, published date, url, publisher, article</a:t>
            </a:r>
            <a:endParaRPr/>
          </a:p>
        </p:txBody>
      </p:sp>
      <p:sp>
        <p:nvSpPr>
          <p:cNvPr id="3243" name="Google Shape;3243;p94"/>
          <p:cNvSpPr txBox="1"/>
          <p:nvPr>
            <p:ph idx="1" type="body"/>
          </p:nvPr>
        </p:nvSpPr>
        <p:spPr>
          <a:xfrm>
            <a:off x="4677400" y="863550"/>
            <a:ext cx="41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API functionality not incorporated in script yet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news by location, news 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specifications (country, language, start date/end date)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Article properties (author, images)</a:t>
            </a:r>
            <a:endParaRPr/>
          </a:p>
        </p:txBody>
      </p:sp>
      <p:pic>
        <p:nvPicPr>
          <p:cNvPr id="3244" name="Google Shape;32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87" y="2383501"/>
            <a:ext cx="6188025" cy="21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0" name="Google Shape;3250;p9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training dataset: “Louisiana election”, 9/1/22 – 11/8/22</a:t>
            </a:r>
            <a:endParaRPr/>
          </a:p>
        </p:txBody>
      </p:sp>
      <p:sp>
        <p:nvSpPr>
          <p:cNvPr id="3251" name="Google Shape;3251;p9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Constructed by searching for “Louisiana election” in 1-day increments from September 1 to November 8, 2022, </a:t>
            </a:r>
            <a:r>
              <a:rPr lang="en"/>
              <a:t>retrieving</a:t>
            </a:r>
            <a:r>
              <a:rPr lang="en"/>
              <a:t> up to 100 results per day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515 articles retrieved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Some not relevant to elections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Some </a:t>
            </a:r>
            <a:r>
              <a:rPr lang="en"/>
              <a:t>text</a:t>
            </a:r>
            <a:r>
              <a:rPr lang="en"/>
              <a:t> extraction unsuccessful due to paywalls and HTTP request errors</a:t>
            </a:r>
            <a:endParaRPr/>
          </a:p>
        </p:txBody>
      </p:sp>
      <p:pic>
        <p:nvPicPr>
          <p:cNvPr id="3252" name="Google Shape;32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13" y="2183125"/>
            <a:ext cx="7742574" cy="22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258" name="Google Shape;3258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9" name="Google Shape;3259;p96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5" name="Google Shape;3265;p9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on Statewide Reports Dataset</a:t>
            </a:r>
            <a:endParaRPr/>
          </a:p>
        </p:txBody>
      </p:sp>
      <p:sp>
        <p:nvSpPr>
          <p:cNvPr id="3266" name="Google Shape;3266;p97"/>
          <p:cNvSpPr txBox="1"/>
          <p:nvPr>
            <p:ph idx="1" type="body"/>
          </p:nvPr>
        </p:nvSpPr>
        <p:spPr>
          <a:xfrm>
            <a:off x="311700" y="863550"/>
            <a:ext cx="56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 need to infer topics manually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“Early”, “ballot” → early voting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topics overlap and are hard to tell apart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Hyperparameter (Number of topics) found to be around 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Coherence is how similar the words are within a “topic”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“Here you can find answers to your questions about topics such as eligibility for an absentee ballot…” → topics: absentee ballots (probability: 1.0)</a:t>
            </a:r>
            <a:endParaRPr/>
          </a:p>
        </p:txBody>
      </p:sp>
      <p:pic>
        <p:nvPicPr>
          <p:cNvPr id="3267" name="Google Shape;326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1" y="313400"/>
            <a:ext cx="2394626" cy="18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288" y="2336500"/>
            <a:ext cx="1962061" cy="22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4" name="Google Shape;3274;p9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on Louisiana Google Search Results</a:t>
            </a:r>
            <a:endParaRPr/>
          </a:p>
        </p:txBody>
      </p:sp>
      <p:sp>
        <p:nvSpPr>
          <p:cNvPr id="3275" name="Google Shape;3275;p98"/>
          <p:cNvSpPr txBox="1"/>
          <p:nvPr>
            <p:ph idx="1" type="body"/>
          </p:nvPr>
        </p:nvSpPr>
        <p:spPr>
          <a:xfrm>
            <a:off x="311700" y="863550"/>
            <a:ext cx="502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that 10 topics works decently well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lot of topics seem to overlap, but do have distinct words that stand out in most topics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I.e. “attorney_general”, “amendment”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tweet: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"15 minutes left to vote for @JohnBelforLA and Democrats down the ballot, Louisiana! If you're in line when polls close – STAY in line. You're legally allowed to vote. Confirm your polling location at http://IWillVote.com." – @LaDemos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topics: governor election (probability: 0.62), election day (probability: 0.35)</a:t>
            </a:r>
            <a:endParaRPr/>
          </a:p>
        </p:txBody>
      </p:sp>
      <p:pic>
        <p:nvPicPr>
          <p:cNvPr id="3276" name="Google Shape;32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000" y="205125"/>
            <a:ext cx="2358451" cy="185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138" y="2259552"/>
            <a:ext cx="2070173" cy="230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3" name="Google Shape;3283;p9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 for LDA</a:t>
            </a:r>
            <a:endParaRPr/>
          </a:p>
        </p:txBody>
      </p:sp>
      <p:sp>
        <p:nvSpPr>
          <p:cNvPr id="3284" name="Google Shape;3284;p99"/>
          <p:cNvSpPr txBox="1"/>
          <p:nvPr>
            <p:ph idx="1" type="body"/>
          </p:nvPr>
        </p:nvSpPr>
        <p:spPr>
          <a:xfrm>
            <a:off x="311700" y="863550"/>
            <a:ext cx="78987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is likely too small currently to have very accurate results on unknown data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LDA Mallet is also known to improve performance, but was not able to be implemented this time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</a:t>
            </a:r>
            <a:r>
              <a:rPr lang="en"/>
              <a:t>hyperparameter</a:t>
            </a:r>
            <a:r>
              <a:rPr lang="en"/>
              <a:t> search may be helpful to find the best ones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Averaging models and coherence may be more helpful to determine hyperparameters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may take a lot of computational time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Note: Potential Con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 sz="1400"/>
              <a:t>LDA is a Random model, so retraining could generate completely different topics (need to save model for future use)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0" name="Google Shape;3290;p10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 on Statewide Reports Dataset</a:t>
            </a:r>
            <a:endParaRPr/>
          </a:p>
        </p:txBody>
      </p:sp>
      <p:sp>
        <p:nvSpPr>
          <p:cNvPr id="3291" name="Google Shape;3291;p100"/>
          <p:cNvSpPr txBox="1"/>
          <p:nvPr>
            <p:ph idx="1" type="body"/>
          </p:nvPr>
        </p:nvSpPr>
        <p:spPr>
          <a:xfrm>
            <a:off x="311700" y="863550"/>
            <a:ext cx="56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filtering </a:t>
            </a:r>
            <a:r>
              <a:rPr lang="en"/>
              <a:t>through</a:t>
            </a:r>
            <a:r>
              <a:rPr lang="en"/>
              <a:t> empty cells and finding usable data, we found that we had an extremely limited number of actual articles (~50)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Elected to run BERTopic unsupervised 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Didn’t have enough articles per intended topic to run supervised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were still suboptimal; BERTopic only found two topics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Absentee ballots: legitimate category, demonstrates promise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Filler/”stop” words: the, to, of, in, and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Steps: scraping, retraining, parameter optimization</a:t>
            </a:r>
            <a:endParaRPr/>
          </a:p>
        </p:txBody>
      </p:sp>
      <p:pic>
        <p:nvPicPr>
          <p:cNvPr id="3292" name="Google Shape;329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775" y="1486350"/>
            <a:ext cx="2771526" cy="20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8" name="Google Shape;3298;p10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 on </a:t>
            </a:r>
            <a:r>
              <a:rPr lang="en"/>
              <a:t>Louisiana Google Search Results</a:t>
            </a:r>
            <a:r>
              <a:rPr lang="en"/>
              <a:t> </a:t>
            </a:r>
            <a:endParaRPr/>
          </a:p>
        </p:txBody>
      </p:sp>
      <p:sp>
        <p:nvSpPr>
          <p:cNvPr id="3299" name="Google Shape;3299;p101"/>
          <p:cNvSpPr txBox="1"/>
          <p:nvPr>
            <p:ph idx="1" type="body"/>
          </p:nvPr>
        </p:nvSpPr>
        <p:spPr>
          <a:xfrm>
            <a:off x="311700" y="863550"/>
            <a:ext cx="500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Due to the lack of usable data, we decided to retrain BERTopic on the dataset of </a:t>
            </a:r>
            <a:r>
              <a:rPr lang="en"/>
              <a:t>Louisiana</a:t>
            </a:r>
            <a:r>
              <a:rPr lang="en"/>
              <a:t> Google Search Results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Achieved better results with more varied topics, but still had some topics comprised of mostly filler and stop words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Next Steps: Look into alternative encoders (that eliminate stop words)</a:t>
            </a:r>
            <a:endParaRPr/>
          </a:p>
        </p:txBody>
      </p:sp>
      <p:pic>
        <p:nvPicPr>
          <p:cNvPr id="3300" name="Google Shape;33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75" y="3216874"/>
            <a:ext cx="5867426" cy="14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150" y="691900"/>
            <a:ext cx="2403150" cy="24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7" name="Google Shape;3307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08" name="Google Shape;3308;p102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Steps, Questions, and Feedback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1" name="Google Shape;3131;p85"/>
          <p:cNvSpPr txBox="1"/>
          <p:nvPr/>
        </p:nvSpPr>
        <p:spPr>
          <a:xfrm>
            <a:off x="527925" y="2147225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Henry Wu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2" name="Google Shape;3132;p85"/>
          <p:cNvSpPr txBox="1"/>
          <p:nvPr/>
        </p:nvSpPr>
        <p:spPr>
          <a:xfrm>
            <a:off x="527925" y="2388425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Team Lead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3" name="Google Shape;3133;p85"/>
          <p:cNvSpPr txBox="1"/>
          <p:nvPr/>
        </p:nvSpPr>
        <p:spPr>
          <a:xfrm>
            <a:off x="2642575" y="21518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Amy Feng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4" name="Google Shape;3134;p85"/>
          <p:cNvSpPr txBox="1"/>
          <p:nvPr/>
        </p:nvSpPr>
        <p:spPr>
          <a:xfrm>
            <a:off x="2642575" y="23930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5" name="Google Shape;3135;p85"/>
          <p:cNvSpPr txBox="1"/>
          <p:nvPr/>
        </p:nvSpPr>
        <p:spPr>
          <a:xfrm>
            <a:off x="4757225" y="21495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Chris Ferreira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6" name="Google Shape;3136;p85"/>
          <p:cNvSpPr txBox="1"/>
          <p:nvPr/>
        </p:nvSpPr>
        <p:spPr>
          <a:xfrm>
            <a:off x="4757225" y="23907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7" name="Google Shape;3137;p85"/>
          <p:cNvSpPr txBox="1"/>
          <p:nvPr/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Sabrina Hu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8" name="Google Shape;3138;p85"/>
          <p:cNvSpPr txBox="1"/>
          <p:nvPr/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9" name="Google Shape;3139;p85"/>
          <p:cNvSpPr txBox="1"/>
          <p:nvPr/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Lucy Jiao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0" name="Google Shape;3140;p85"/>
          <p:cNvSpPr txBox="1"/>
          <p:nvPr/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1" name="Google Shape;3141;p85"/>
          <p:cNvSpPr txBox="1"/>
          <p:nvPr/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Mohammad Khan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2" name="Google Shape;3142;p85"/>
          <p:cNvSpPr txBox="1"/>
          <p:nvPr/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3" name="Google Shape;3143;p85"/>
          <p:cNvSpPr txBox="1"/>
          <p:nvPr/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Max Peng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4" name="Google Shape;3144;p85"/>
          <p:cNvSpPr txBox="1"/>
          <p:nvPr/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45" name="Google Shape;3145;p85"/>
          <p:cNvPicPr preferRelativeResize="0"/>
          <p:nvPr/>
        </p:nvPicPr>
        <p:blipFill rotWithShape="1">
          <a:blip r:embed="rId3">
            <a:alphaModFix/>
          </a:blip>
          <a:srcRect b="36252" l="8750" r="0" t="2890"/>
          <a:stretch/>
        </p:blipFill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6" name="Google Shape;3146;p85"/>
          <p:cNvPicPr preferRelativeResize="0"/>
          <p:nvPr/>
        </p:nvPicPr>
        <p:blipFill rotWithShape="1">
          <a:blip r:embed="rId4">
            <a:alphaModFix/>
          </a:blip>
          <a:srcRect b="0" l="2516" r="2525" t="0"/>
          <a:stretch/>
        </p:blipFill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7" name="Google Shape;3147;p85"/>
          <p:cNvPicPr preferRelativeResize="0"/>
          <p:nvPr/>
        </p:nvPicPr>
        <p:blipFill rotWithShape="1">
          <a:blip r:embed="rId5">
            <a:alphaModFix/>
          </a:blip>
          <a:srcRect b="29306" l="6955" r="6955" t="13275"/>
          <a:stretch/>
        </p:blipFill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8" name="Google Shape;3148;p85"/>
          <p:cNvPicPr preferRelativeResize="0"/>
          <p:nvPr/>
        </p:nvPicPr>
        <p:blipFill rotWithShape="1">
          <a:blip r:embed="rId6">
            <a:alphaModFix/>
          </a:blip>
          <a:srcRect b="34477" l="0" r="0" t="19331"/>
          <a:stretch/>
        </p:blipFill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9" name="Google Shape;3149;p85"/>
          <p:cNvPicPr preferRelativeResize="0"/>
          <p:nvPr/>
        </p:nvPicPr>
        <p:blipFill rotWithShape="1">
          <a:blip r:embed="rId7">
            <a:alphaModFix/>
          </a:blip>
          <a:srcRect b="7389" l="8094" r="7850" t="14576"/>
          <a:stretch/>
        </p:blipFill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0" name="Google Shape;3150;p85"/>
          <p:cNvPicPr preferRelativeResize="0"/>
          <p:nvPr/>
        </p:nvPicPr>
        <p:blipFill rotWithShape="1">
          <a:blip r:embed="rId8">
            <a:alphaModFix/>
          </a:blip>
          <a:srcRect b="16159" l="0" r="0" t="8855"/>
          <a:stretch/>
        </p:blipFill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1" name="Google Shape;3151;p85"/>
          <p:cNvPicPr preferRelativeResize="0"/>
          <p:nvPr/>
        </p:nvPicPr>
        <p:blipFill rotWithShape="1">
          <a:blip r:embed="rId9">
            <a:alphaModFix/>
          </a:blip>
          <a:srcRect b="9812" l="0" r="0" t="0"/>
          <a:stretch/>
        </p:blipFill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2" name="Google Shape;3152;p85"/>
          <p:cNvSpPr txBox="1"/>
          <p:nvPr/>
        </p:nvSpPr>
        <p:spPr>
          <a:xfrm>
            <a:off x="6871875" y="21541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Cathy Hou</a:t>
            </a:r>
            <a:endParaRPr b="1"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3" name="Google Shape;3153;p85"/>
          <p:cNvSpPr txBox="1"/>
          <p:nvPr/>
        </p:nvSpPr>
        <p:spPr>
          <a:xfrm>
            <a:off x="6871875" y="23953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54" name="Google Shape;3154;p85"/>
          <p:cNvPicPr preferRelativeResize="0"/>
          <p:nvPr/>
        </p:nvPicPr>
        <p:blipFill rotWithShape="1">
          <a:blip r:embed="rId10">
            <a:alphaModFix/>
          </a:blip>
          <a:srcRect b="12495" l="0" r="0" t="12502"/>
          <a:stretch/>
        </p:blipFill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4" name="Google Shape;3314;p10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Challenges, Next Steps, and Recommendations</a:t>
            </a:r>
            <a:endParaRPr/>
          </a:p>
        </p:txBody>
      </p:sp>
      <p:sp>
        <p:nvSpPr>
          <p:cNvPr id="3315" name="Google Shape;3315;p103"/>
          <p:cNvSpPr txBox="1"/>
          <p:nvPr>
            <p:ph idx="1" type="body"/>
          </p:nvPr>
        </p:nvSpPr>
        <p:spPr>
          <a:xfrm>
            <a:off x="311700" y="863550"/>
            <a:ext cx="42603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Misinformation Classification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DistilBERT model for misinformation detection requires labeled data for training, </a:t>
            </a:r>
            <a:r>
              <a:rPr lang="en"/>
              <a:t>which can be hard to come across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LDF 2020 Remote Monitoring Dataset</a:t>
            </a:r>
            <a:r>
              <a:rPr lang="en"/>
              <a:t> tags (misinformation or otherwise)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Periodically manually tag a subset of data as it comes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LDA seems to find different numbers of topics on different datasets - may be issues integrating multiple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truth of a claim may depend on temporal/geographic context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Knowledge base approach</a:t>
            </a:r>
            <a:endParaRPr/>
          </a:p>
        </p:txBody>
      </p:sp>
      <p:sp>
        <p:nvSpPr>
          <p:cNvPr id="3316" name="Google Shape;3316;p103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BERTopic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Introduce method to classify text with multiple categories of misinformation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Consider different topic modeling techniques that still use BERTopic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particular, supervised, semi-supervised, and guided techniques can use predefined election related words to “nudge” topic creation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Best to start implementing a BERTopic model after a sizeable dataset is obtained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2" name="Google Shape;3322;p10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Challenges, Next Steps, and Recommendations (cont.)</a:t>
            </a:r>
            <a:endParaRPr/>
          </a:p>
        </p:txBody>
      </p:sp>
      <p:sp>
        <p:nvSpPr>
          <p:cNvPr id="3323" name="Google Shape;3323;p104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Data Automation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Automated retrieval of Tweets is expensive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Wait for workarounds such as </a:t>
            </a:r>
            <a:r>
              <a:rPr lang="en" u="sng">
                <a:solidFill>
                  <a:schemeClr val="hlink"/>
                </a:solidFill>
                <a:hlinkClick r:id="rId3"/>
              </a:rPr>
              <a:t>twscrape</a:t>
            </a:r>
            <a:r>
              <a:rPr lang="en"/>
              <a:t> (JavaScript) to be developed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 an automation suite such as </a:t>
            </a:r>
            <a:r>
              <a:rPr lang="en" u="sng">
                <a:solidFill>
                  <a:schemeClr val="hlink"/>
                </a:solidFill>
                <a:hlinkClick r:id="rId4"/>
              </a:rPr>
              <a:t>Selenium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News API has unexplored functionality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 location and keyword searches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 certain websites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maximum number of results returned beyond 100</a:t>
            </a:r>
            <a:endParaRPr/>
          </a:p>
        </p:txBody>
      </p:sp>
      <p:sp>
        <p:nvSpPr>
          <p:cNvPr id="3324" name="Google Shape;3324;p104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Report Generation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Unexplored area of work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Leave outputs of models as-is to reproduce the tabular format of the volunteer monitoring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generative AI to create reports that summarize the insights from the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Analysis of results is effectively a separate challenge (e.g. detecting trends in voting rights issues)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5" name="Google Shape;3335;p10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A: Resources</a:t>
            </a:r>
            <a:endParaRPr/>
          </a:p>
        </p:txBody>
      </p:sp>
      <p:sp>
        <p:nvSpPr>
          <p:cNvPr id="3336" name="Google Shape;3336;p106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Data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LDF 2020 Remote Monitoring Dataset</a:t>
            </a:r>
            <a:endParaRPr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Client-provided dataset of volunteer form submissions for voting-related issues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Social media posts, news articles, and government election sites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Politifact/Snopes</a:t>
            </a:r>
            <a:endParaRPr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Claims from fact-checking websites sorted into “true” and “false” claims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Politifact deals with US political figures and Snopes more general claims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Kaggle Fake and Real News Dataset</a:t>
            </a:r>
            <a:endParaRPr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Dataset on a variety of politics-related news from 2019 and previous years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337" name="Google Shape;3337;p106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Other Materials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Examples of accurate election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dates/deadlines</a:t>
            </a:r>
            <a:r>
              <a:rPr lang="en" sz="1300"/>
              <a:t> and </a:t>
            </a:r>
            <a:r>
              <a:rPr lang="en" sz="1300" u="sng">
                <a:solidFill>
                  <a:schemeClr val="hlink"/>
                </a:solidFill>
                <a:hlinkClick r:id="rId7"/>
              </a:rPr>
              <a:t>info</a:t>
            </a:r>
            <a:r>
              <a:rPr lang="en" sz="1300"/>
              <a:t> (Louisiana)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Could potentially be used as a knowledge base for misinformation claims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LDF Remote Monitoring Form</a:t>
            </a:r>
            <a:endParaRPr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Current version of the form submitted by volunteers to report voting-related issues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LDF Volunteer Monitoring Toolkits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Guide for volunteers to search for election issues to report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Broken down by key states (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AL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FL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GA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2"/>
              </a:rPr>
              <a:t>LA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3"/>
              </a:rPr>
              <a:t>MS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4"/>
              </a:rPr>
              <a:t>SC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5"/>
              </a:rPr>
              <a:t>TX</a:t>
            </a:r>
            <a:r>
              <a:rPr lang="en" sz="1100"/>
              <a:t>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3" name="Google Shape;3343;p10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B: Further Exploration</a:t>
            </a:r>
            <a:endParaRPr/>
          </a:p>
        </p:txBody>
      </p:sp>
      <p:sp>
        <p:nvSpPr>
          <p:cNvPr id="3344" name="Google Shape;3344;p107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Data/Models/Software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Using NLP for Fact Checking: A Survey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Fake News </a:t>
            </a:r>
            <a:r>
              <a:rPr lang="en" u="sng">
                <a:solidFill>
                  <a:schemeClr val="hlink"/>
                </a:solidFill>
                <a:hlinkClick r:id="rId5"/>
              </a:rPr>
              <a:t>Challenge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MisInfo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twscrape</a:t>
            </a:r>
            <a:r>
              <a:rPr lang="en"/>
              <a:t> (JavaScript Twitter scraper)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Selenium</a:t>
            </a:r>
            <a:r>
              <a:rPr lang="en"/>
              <a:t> (automation suite)</a:t>
            </a:r>
            <a:endParaRPr/>
          </a:p>
        </p:txBody>
      </p:sp>
      <p:sp>
        <p:nvSpPr>
          <p:cNvPr id="3345" name="Google Shape;3345;p107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Artificial Intelligence and Elections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CLC’s Trevor Potter Testifies at Senate Hearing on AI in Elections | Campaign Legal Center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How AI Puts Elections at Risk — And the Needed Safeguards | Brennan Center for Justice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Artificial Intelligence and Election Security | Brennan Center for Justice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1" name="Google Shape;3351;p108"/>
          <p:cNvSpPr txBox="1"/>
          <p:nvPr>
            <p:ph idx="1" type="subTitle"/>
          </p:nvPr>
        </p:nvSpPr>
        <p:spPr>
          <a:xfrm>
            <a:off x="4791075" y="3514725"/>
            <a:ext cx="4134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Andrew Li, </a:t>
            </a:r>
            <a:r>
              <a:rPr lang="en" u="sng">
                <a:solidFill>
                  <a:schemeClr val="hlink"/>
                </a:solidFill>
                <a:hlinkClick r:id="rId3"/>
              </a:rPr>
              <a:t>andrewli@college.harvard.edu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Henry Wu, </a:t>
            </a:r>
            <a:r>
              <a:rPr lang="en" u="sng">
                <a:solidFill>
                  <a:schemeClr val="hlink"/>
                </a:solidFill>
                <a:hlinkClick r:id="rId4"/>
              </a:rPr>
              <a:t>hhwu@college.harvard.edu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0" name="Google Shape;3160;p86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Midpoint Review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Brief review of our progress as of mid-November (misinformation classification and topic detection models).</a:t>
            </a:r>
            <a:endParaRPr/>
          </a:p>
        </p:txBody>
      </p:sp>
      <p:sp>
        <p:nvSpPr>
          <p:cNvPr id="3161" name="Google Shape;3161;p86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Project Overview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Overview of project timeline and objectives.</a:t>
            </a:r>
            <a:endParaRPr/>
          </a:p>
        </p:txBody>
      </p:sp>
      <p:sp>
        <p:nvSpPr>
          <p:cNvPr id="3162" name="Google Shape;3162;p86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 Automation and Model Evaluation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Description of automated news article retrieval and evaluation of models on new data.</a:t>
            </a:r>
            <a:endParaRPr/>
          </a:p>
        </p:txBody>
      </p:sp>
      <p:sp>
        <p:nvSpPr>
          <p:cNvPr id="3163" name="Google Shape;3163;p86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Conclusion and Q&amp;A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Discussion of challenges and next steps, questions, and feedback exchange.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169" name="Google Shape;316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0" name="Google Shape;3170;p87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Timeline, Objectives, and Resources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88"/>
          <p:cNvSpPr txBox="1"/>
          <p:nvPr/>
        </p:nvSpPr>
        <p:spPr>
          <a:xfrm>
            <a:off x="29265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Onboarding</a:t>
            </a:r>
            <a:endParaRPr sz="1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76" name="Google Shape;3176;p88"/>
          <p:cNvSpPr txBox="1"/>
          <p:nvPr/>
        </p:nvSpPr>
        <p:spPr>
          <a:xfrm>
            <a:off x="16548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Model Building</a:t>
            </a:r>
            <a:endParaRPr sz="1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77" name="Google Shape;3177;p88"/>
          <p:cNvSpPr txBox="1"/>
          <p:nvPr/>
        </p:nvSpPr>
        <p:spPr>
          <a:xfrm>
            <a:off x="5236800" y="1887275"/>
            <a:ext cx="22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Data Automation</a:t>
            </a:r>
            <a:endParaRPr sz="1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78" name="Google Shape;3178;p88"/>
          <p:cNvSpPr txBox="1"/>
          <p:nvPr/>
        </p:nvSpPr>
        <p:spPr>
          <a:xfrm>
            <a:off x="679140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Final Presentation</a:t>
            </a:r>
            <a:endParaRPr sz="1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79" name="Google Shape;3179;p88"/>
          <p:cNvSpPr txBox="1"/>
          <p:nvPr/>
        </p:nvSpPr>
        <p:spPr>
          <a:xfrm>
            <a:off x="246150" y="3206225"/>
            <a:ext cx="221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late September, we convened as a case team and began background research.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0" name="Google Shape;3180;p88"/>
          <p:cNvSpPr txBox="1"/>
          <p:nvPr/>
        </p:nvSpPr>
        <p:spPr>
          <a:xfrm>
            <a:off x="1608300" y="1033250"/>
            <a:ext cx="221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compiled data sources to train misi</a:t>
            </a: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formation classification and topic detection models.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1" name="Google Shape;3181;p88"/>
          <p:cNvSpPr txBox="1"/>
          <p:nvPr/>
        </p:nvSpPr>
        <p:spPr>
          <a:xfrm>
            <a:off x="6744900" y="3206225"/>
            <a:ext cx="221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Today,</a:t>
            </a: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 will share our final deliverables, conclusions, and recommendations for future work.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2" name="Google Shape;3182;p88"/>
          <p:cNvSpPr txBox="1"/>
          <p:nvPr/>
        </p:nvSpPr>
        <p:spPr>
          <a:xfrm>
            <a:off x="5265900" y="1033250"/>
            <a:ext cx="221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automated the retrieval of news articles to generate new data for model training and evaluation.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3" name="Google Shape;3183;p88"/>
          <p:cNvSpPr txBox="1"/>
          <p:nvPr/>
        </p:nvSpPr>
        <p:spPr>
          <a:xfrm>
            <a:off x="3542025" y="27253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Midpoint Presentation</a:t>
            </a:r>
            <a:endParaRPr sz="1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84" name="Google Shape;3184;p88"/>
          <p:cNvSpPr txBox="1"/>
          <p:nvPr/>
        </p:nvSpPr>
        <p:spPr>
          <a:xfrm>
            <a:off x="3495525" y="3206225"/>
            <a:ext cx="221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mid-November, we presented preliminary work on misinformation models and theorized about topic detection models.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5" name="Google Shape;3185;p88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Timeline</a:t>
            </a:r>
            <a:endParaRPr sz="2400"/>
          </a:p>
        </p:txBody>
      </p:sp>
      <p:sp>
        <p:nvSpPr>
          <p:cNvPr id="3186" name="Google Shape;3186;p88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3187" name="Google Shape;318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89"/>
          <p:cNvSpPr txBox="1"/>
          <p:nvPr/>
        </p:nvSpPr>
        <p:spPr>
          <a:xfrm>
            <a:off x="4122725" y="3970113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Summarize the findings of the above two models in reports easily understood by LDF staff and/or volunteers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3" name="Google Shape;3193;p89"/>
          <p:cNvSpPr txBox="1"/>
          <p:nvPr/>
        </p:nvSpPr>
        <p:spPr>
          <a:xfrm>
            <a:off x="4122725" y="3587028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0C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Report Generation</a:t>
            </a:r>
            <a:endParaRPr sz="1600">
              <a:solidFill>
                <a:srgbClr val="C4C0C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94" name="Google Shape;3194;p89"/>
          <p:cNvSpPr txBox="1"/>
          <p:nvPr/>
        </p:nvSpPr>
        <p:spPr>
          <a:xfrm>
            <a:off x="4122725" y="3113164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 the above two models to take in streams of new data (preferably in real-time)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5" name="Google Shape;3195;p89"/>
          <p:cNvSpPr txBox="1"/>
          <p:nvPr/>
        </p:nvSpPr>
        <p:spPr>
          <a:xfrm>
            <a:off x="4122725" y="2730079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0C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Data Automation</a:t>
            </a:r>
            <a:endParaRPr sz="1600">
              <a:solidFill>
                <a:srgbClr val="C4C0C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96" name="Google Shape;3196;p89"/>
          <p:cNvSpPr txBox="1"/>
          <p:nvPr/>
        </p:nvSpPr>
        <p:spPr>
          <a:xfrm>
            <a:off x="4122725" y="2310959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false or misleading information about elections that could impact people’s ability to vote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7" name="Google Shape;3197;p89"/>
          <p:cNvSpPr txBox="1"/>
          <p:nvPr/>
        </p:nvSpPr>
        <p:spPr>
          <a:xfrm>
            <a:off x="4122725" y="1927874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0C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Misinformation Detection</a:t>
            </a:r>
            <a:endParaRPr sz="1600">
              <a:solidFill>
                <a:srgbClr val="C4C0C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198" name="Google Shape;3198;p89"/>
          <p:cNvSpPr txBox="1"/>
          <p:nvPr/>
        </p:nvSpPr>
        <p:spPr>
          <a:xfrm>
            <a:off x="4122725" y="1454010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Help ensure election integrity by monitoring reports of election-related issues and sorting claims into topic categories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9" name="Google Shape;3199;p89"/>
          <p:cNvSpPr txBox="1"/>
          <p:nvPr/>
        </p:nvSpPr>
        <p:spPr>
          <a:xfrm>
            <a:off x="4122725" y="1070925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0C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Voting Issue Detection</a:t>
            </a:r>
            <a:endParaRPr sz="1600">
              <a:solidFill>
                <a:srgbClr val="C4C0C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200" name="Google Shape;3200;p89"/>
          <p:cNvSpPr txBox="1"/>
          <p:nvPr/>
        </p:nvSpPr>
        <p:spPr>
          <a:xfrm rot="-1635919">
            <a:off x="1695828" y="348919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010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 Generation</a:t>
            </a:r>
            <a:endParaRPr b="1" i="1" sz="1010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1" name="Google Shape;3201;p89"/>
          <p:cNvSpPr txBox="1"/>
          <p:nvPr/>
        </p:nvSpPr>
        <p:spPr>
          <a:xfrm rot="-1635919">
            <a:off x="1695828" y="305084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010">
                <a:solidFill>
                  <a:srgbClr val="684BC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Automation</a:t>
            </a:r>
            <a:endParaRPr b="1" i="1" sz="1010">
              <a:solidFill>
                <a:srgbClr val="684BC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2" name="Google Shape;3202;p89"/>
          <p:cNvSpPr txBox="1"/>
          <p:nvPr/>
        </p:nvSpPr>
        <p:spPr>
          <a:xfrm rot="-1635918">
            <a:off x="1685470" y="2553430"/>
            <a:ext cx="2041861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0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Misinformation</a:t>
            </a:r>
            <a:r>
              <a:rPr b="1" i="1" lang="en" sz="10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Detection</a:t>
            </a:r>
            <a:endParaRPr b="1" i="1" sz="1000">
              <a:solidFill>
                <a:srgbClr val="9FA0A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3" name="Google Shape;3203;p89"/>
          <p:cNvSpPr txBox="1"/>
          <p:nvPr/>
        </p:nvSpPr>
        <p:spPr>
          <a:xfrm rot="-1635919">
            <a:off x="1695828" y="2165672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01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Voting Issue Detection</a:t>
            </a:r>
            <a:endParaRPr b="1" i="1" sz="101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4" name="Google Shape;320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5" name="Google Shape;3205;p8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1" name="Google Shape;3211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Midpoint Review</a:t>
            </a:r>
            <a:endParaRPr/>
          </a:p>
        </p:txBody>
      </p:sp>
      <p:sp>
        <p:nvSpPr>
          <p:cNvPr id="3212" name="Google Shape;3212;p90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Prior 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8" name="Google Shape;3218;p9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Midpoint Review</a:t>
            </a:r>
            <a:endParaRPr/>
          </a:p>
        </p:txBody>
      </p:sp>
      <p:sp>
        <p:nvSpPr>
          <p:cNvPr id="3219" name="Google Shape;3219;p91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Data Processing - Extracting text from URL links in client-provided monitoring dataset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continued to have trouble scraping twitter Data.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Failed approaches: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Twint - unrecognized dependencies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Snscrape - Tweet object parameters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GetOldTweets3 - Requires username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steps: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Selenium - scrapes dynamic websites by stimulating a browser environment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There is an existing Python project that aims to do this - twitter-scraper-without-api. </a:t>
            </a:r>
            <a:endParaRPr/>
          </a:p>
        </p:txBody>
      </p:sp>
      <p:sp>
        <p:nvSpPr>
          <p:cNvPr id="3220" name="Google Shape;3220;p91"/>
          <p:cNvSpPr txBox="1"/>
          <p:nvPr>
            <p:ph idx="2" type="body"/>
          </p:nvPr>
        </p:nvSpPr>
        <p:spPr>
          <a:xfrm>
            <a:off x="4572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Misinformation Classification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DistilBERT is lightweight language model with potential to efficiently and accurately perform the misinformation classification task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 learning is useful to prevent starting from scratch, allowing for faster training times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~90% accuracy in our own implementation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Requires labeled data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6" name="Google Shape;3226;p9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Midpoint Review (cont.)</a:t>
            </a:r>
            <a:endParaRPr/>
          </a:p>
        </p:txBody>
      </p:sp>
      <p:sp>
        <p:nvSpPr>
          <p:cNvPr id="3227" name="Google Shape;3227;p92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Topic Detection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LDA: Unsupervised learning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Randomly try to find similar words to cluster together “topics”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manual intervention needed to label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topics is customizable, so topics can be coarse or fine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Manually needs to assign human readable “topics” given which words are associated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228" name="Google Shape;3228;p92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Topic Detection</a:t>
            </a:r>
            <a:endParaRPr sz="1600">
              <a:solidFill>
                <a:schemeClr val="accent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BERTopic: Unsupervised learning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/>
              <a:t>Create clusters for easily interpretable topics with important words in cluster descriptions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/>
              <a:t>Can categorize type of issue/misinformation in text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supervised variants that may be more helpful for training for a specific context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DAG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23F93"/>
      </a:accent1>
      <a:accent2>
        <a:srgbClr val="E6E3EF"/>
      </a:accent2>
      <a:accent3>
        <a:srgbClr val="C4C0CF"/>
      </a:accent3>
      <a:accent4>
        <a:srgbClr val="312E34"/>
      </a:accent4>
      <a:accent5>
        <a:srgbClr val="4D217A"/>
      </a:accent5>
      <a:accent6>
        <a:srgbClr val="1B1534"/>
      </a:accent6>
      <a:hlink>
        <a:srgbClr val="E69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